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4"/>
  </p:notesMasterIdLst>
  <p:sldIdLst>
    <p:sldId id="986" r:id="rId3"/>
    <p:sldId id="1191" r:id="rId5"/>
    <p:sldId id="958" r:id="rId6"/>
    <p:sldId id="1183" r:id="rId7"/>
    <p:sldId id="1024" r:id="rId8"/>
    <p:sldId id="1025" r:id="rId9"/>
    <p:sldId id="1026" r:id="rId10"/>
    <p:sldId id="1184" r:id="rId11"/>
    <p:sldId id="1027" r:id="rId12"/>
    <p:sldId id="1028" r:id="rId13"/>
    <p:sldId id="1113" r:id="rId14"/>
    <p:sldId id="1114" r:id="rId15"/>
    <p:sldId id="1192" r:id="rId16"/>
    <p:sldId id="1115" r:id="rId17"/>
    <p:sldId id="1185" r:id="rId18"/>
    <p:sldId id="1033" r:id="rId19"/>
    <p:sldId id="1116" r:id="rId20"/>
    <p:sldId id="1117" r:id="rId21"/>
    <p:sldId id="1186" r:id="rId22"/>
    <p:sldId id="1125" r:id="rId23"/>
    <p:sldId id="1041" r:id="rId24"/>
    <p:sldId id="1118" r:id="rId25"/>
    <p:sldId id="1119" r:id="rId26"/>
    <p:sldId id="1120" r:id="rId27"/>
    <p:sldId id="1121" r:id="rId28"/>
    <p:sldId id="1122" r:id="rId29"/>
    <p:sldId id="1123" r:id="rId30"/>
    <p:sldId id="1124" r:id="rId31"/>
    <p:sldId id="1126" r:id="rId32"/>
    <p:sldId id="1127" r:id="rId33"/>
    <p:sldId id="1128" r:id="rId34"/>
    <p:sldId id="1129" r:id="rId35"/>
    <p:sldId id="1187" r:id="rId36"/>
    <p:sldId id="1130" r:id="rId37"/>
    <p:sldId id="1131" r:id="rId38"/>
    <p:sldId id="1132" r:id="rId39"/>
    <p:sldId id="1133" r:id="rId40"/>
    <p:sldId id="1134" r:id="rId41"/>
    <p:sldId id="1135" r:id="rId42"/>
    <p:sldId id="1136" r:id="rId43"/>
    <p:sldId id="1137" r:id="rId44"/>
    <p:sldId id="1138" r:id="rId45"/>
    <p:sldId id="1139" r:id="rId46"/>
    <p:sldId id="1140" r:id="rId47"/>
    <p:sldId id="1141" r:id="rId48"/>
    <p:sldId id="1142" r:id="rId49"/>
    <p:sldId id="1143" r:id="rId50"/>
    <p:sldId id="1144" r:id="rId51"/>
    <p:sldId id="1145" r:id="rId52"/>
    <p:sldId id="1146" r:id="rId53"/>
    <p:sldId id="1188" r:id="rId54"/>
    <p:sldId id="1147" r:id="rId55"/>
    <p:sldId id="1148" r:id="rId56"/>
    <p:sldId id="1149" r:id="rId57"/>
    <p:sldId id="1150" r:id="rId58"/>
    <p:sldId id="1151" r:id="rId59"/>
    <p:sldId id="1152" r:id="rId60"/>
    <p:sldId id="1153" r:id="rId61"/>
    <p:sldId id="1156" r:id="rId62"/>
    <p:sldId id="1157" r:id="rId63"/>
    <p:sldId id="1154" r:id="rId64"/>
    <p:sldId id="1155" r:id="rId65"/>
    <p:sldId id="1158" r:id="rId66"/>
    <p:sldId id="1159" r:id="rId67"/>
    <p:sldId id="1160" r:id="rId68"/>
    <p:sldId id="1161" r:id="rId69"/>
    <p:sldId id="1162" r:id="rId70"/>
    <p:sldId id="1163" r:id="rId71"/>
    <p:sldId id="1165" r:id="rId72"/>
    <p:sldId id="1164" r:id="rId73"/>
    <p:sldId id="1169" r:id="rId74"/>
    <p:sldId id="1167" r:id="rId75"/>
    <p:sldId id="1168" r:id="rId76"/>
    <p:sldId id="1166" r:id="rId77"/>
    <p:sldId id="1170" r:id="rId78"/>
    <p:sldId id="1171" r:id="rId79"/>
    <p:sldId id="1172" r:id="rId80"/>
    <p:sldId id="1173" r:id="rId81"/>
    <p:sldId id="1174" r:id="rId82"/>
    <p:sldId id="1189" r:id="rId83"/>
    <p:sldId id="1193" r:id="rId84"/>
  </p:sldIdLst>
  <p:sldSz cx="6858000" cy="51435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4" userDrawn="1">
          <p15:clr>
            <a:srgbClr val="A4A3A4"/>
          </p15:clr>
        </p15:guide>
        <p15:guide id="2" pos="21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lc" initials="x" lastIdx="1" clrIdx="0"/>
  <p:cmAuthor id="2" name="Jin Sun" initials="J.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0C0"/>
    <a:srgbClr val="EA996F"/>
    <a:srgbClr val="F8CF1C"/>
    <a:srgbClr val="DAE3F4"/>
    <a:srgbClr val="99B822"/>
    <a:srgbClr val="00AF50"/>
    <a:srgbClr val="E9B200"/>
    <a:srgbClr val="91D14F"/>
    <a:srgbClr val="C4E0B7"/>
    <a:srgbClr val="C5E0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79" autoAdjust="0"/>
    <p:restoredTop sz="95356" autoAdjust="0"/>
  </p:normalViewPr>
  <p:slideViewPr>
    <p:cSldViewPr snapToGrid="0" showGuides="1">
      <p:cViewPr varScale="1">
        <p:scale>
          <a:sx n="208" d="100"/>
          <a:sy n="208" d="100"/>
        </p:scale>
        <p:origin x="2052" y="112"/>
      </p:cViewPr>
      <p:guideLst>
        <p:guide orient="horz" pos="1534"/>
        <p:guide pos="216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8" d="100"/>
          <a:sy n="78" d="100"/>
        </p:scale>
        <p:origin x="-2022" y="-96"/>
      </p:cViewPr>
      <p:guideLst>
        <p:guide orient="horz" pos="2728"/>
        <p:guide pos="2160"/>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8" Type="http://schemas.openxmlformats.org/officeDocument/2006/relationships/commentAuthors" Target="commentAuthors.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5FE5AC-A70F-482F-AF85-E1068425933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E71946-36CC-463A-AE34-5E5C87B1D0A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514350" y="841772"/>
            <a:ext cx="58293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857250" y="2701528"/>
            <a:ext cx="51435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4556B01-27A9-4754-846F-7147007B4B8A}" type="datetime1">
              <a:rPr lang="en-US" altLang="zh-CN"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2915543" y="740570"/>
            <a:ext cx="3471863"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9277C358-C2AF-4B70-972B-85AA5F784A13}" type="datetime1">
              <a:rPr lang="en-US" altLang="zh-CN"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915543" y="740570"/>
            <a:ext cx="3471863"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A8E8BFD9-C6B2-4AB0-87A8-BF2E82A03258}" type="datetime1">
              <a:rPr lang="en-US" altLang="zh-CN"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82135E3B-01A0-4581-99A7-E5C74139AE4E}" type="datetime1">
              <a:rPr lang="en-US" altLang="zh-CN"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273844"/>
            <a:ext cx="1478756"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71488" y="273844"/>
            <a:ext cx="4350544"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F51CDEA-6B08-4649-A963-8EB143009DC5}" type="datetime1">
              <a:rPr lang="en-US" altLang="zh-CN"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pic>
        <p:nvPicPr>
          <p:cNvPr id="2050" name="Picture 2" descr="C:\Documents and Settings\Administrator\桌面\图片1 拷贝.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9371"/>
          <a:stretch>
            <a:fillRect/>
          </a:stretch>
        </p:blipFill>
        <p:spPr bwMode="auto">
          <a:xfrm>
            <a:off x="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6"/>
          <p:cNvSpPr/>
          <p:nvPr userDrawn="1"/>
        </p:nvSpPr>
        <p:spPr>
          <a:xfrm>
            <a:off x="0" y="1357210"/>
            <a:ext cx="6858000" cy="3734827"/>
          </a:xfrm>
          <a:custGeom>
            <a:avLst/>
            <a:gdLst/>
            <a:ahLst/>
            <a:cxnLst/>
            <a:rect l="l" t="t" r="r" b="b"/>
            <a:pathLst>
              <a:path w="9144000" h="3734827">
                <a:moveTo>
                  <a:pt x="0" y="0"/>
                </a:moveTo>
                <a:cubicBezTo>
                  <a:pt x="1302987" y="886887"/>
                  <a:pt x="2876994" y="1404946"/>
                  <a:pt x="4572000" y="1404946"/>
                </a:cubicBezTo>
                <a:cubicBezTo>
                  <a:pt x="6267007" y="1404946"/>
                  <a:pt x="7841014" y="886887"/>
                  <a:pt x="9144000" y="0"/>
                </a:cubicBezTo>
                <a:lnTo>
                  <a:pt x="9144000" y="3734827"/>
                </a:lnTo>
                <a:lnTo>
                  <a:pt x="0" y="3734827"/>
                </a:lnTo>
                <a:close/>
              </a:path>
            </a:pathLst>
          </a:custGeom>
          <a:solidFill>
            <a:srgbClr val="89C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6"/>
          <p:cNvSpPr/>
          <p:nvPr userDrawn="1"/>
        </p:nvSpPr>
        <p:spPr>
          <a:xfrm>
            <a:off x="0" y="1408680"/>
            <a:ext cx="6858000" cy="3734827"/>
          </a:xfrm>
          <a:custGeom>
            <a:avLst/>
            <a:gdLst/>
            <a:ahLst/>
            <a:cxnLst/>
            <a:rect l="l" t="t" r="r" b="b"/>
            <a:pathLst>
              <a:path w="9144000" h="3734827">
                <a:moveTo>
                  <a:pt x="0" y="0"/>
                </a:moveTo>
                <a:cubicBezTo>
                  <a:pt x="1302987" y="886887"/>
                  <a:pt x="2876994" y="1404946"/>
                  <a:pt x="4572000" y="1404946"/>
                </a:cubicBezTo>
                <a:cubicBezTo>
                  <a:pt x="6267007" y="1404946"/>
                  <a:pt x="7841014" y="886887"/>
                  <a:pt x="9144000" y="0"/>
                </a:cubicBezTo>
                <a:lnTo>
                  <a:pt x="9144000" y="3734827"/>
                </a:lnTo>
                <a:lnTo>
                  <a:pt x="0" y="373482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图片与标题">
    <p:spTree>
      <p:nvGrpSpPr>
        <p:cNvPr id="1" name=""/>
        <p:cNvGrpSpPr/>
        <p:nvPr/>
      </p:nvGrpSpPr>
      <p:grpSpPr>
        <a:xfrm>
          <a:off x="0" y="0"/>
          <a:ext cx="0" cy="0"/>
          <a:chOff x="0" y="0"/>
          <a:chExt cx="0" cy="0"/>
        </a:xfrm>
      </p:grpSpPr>
      <p:pic>
        <p:nvPicPr>
          <p:cNvPr id="8" name="Picture 2" descr="C:\Documents and Settings\Administrator\桌面\图片1 拷贝.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9371"/>
          <a:stretch>
            <a:fillRect/>
          </a:stretch>
        </p:blipFill>
        <p:spPr bwMode="auto">
          <a:xfrm>
            <a:off x="0" y="0"/>
            <a:ext cx="6858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yangweizhou\桌面\2.jpg"/>
          <p:cNvPicPr>
            <a:picLocks noChangeAspect="1" noChangeArrowheads="1"/>
          </p:cNvPicPr>
          <p:nvPr userDrawn="1"/>
        </p:nvPicPr>
        <p:blipFill rotWithShape="1">
          <a:blip r:embed="rId3" cstate="print"/>
          <a:srcRect l="53119" r="-1" b="20467"/>
          <a:stretch>
            <a:fillRect/>
          </a:stretch>
        </p:blipFill>
        <p:spPr bwMode="auto">
          <a:xfrm>
            <a:off x="3642852" y="0"/>
            <a:ext cx="3215148" cy="5143500"/>
          </a:xfrm>
          <a:prstGeom prst="rect">
            <a:avLst/>
          </a:prstGeom>
          <a:noFill/>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pic>
        <p:nvPicPr>
          <p:cNvPr id="8" name="Picture 2" descr="C:\Documents and Settings\Administrator\桌面\图片1 拷贝.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9371"/>
          <a:stretch>
            <a:fillRect/>
          </a:stretch>
        </p:blipFill>
        <p:spPr bwMode="auto">
          <a:xfrm>
            <a:off x="0" y="0"/>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384023" y="527905"/>
            <a:ext cx="954606" cy="597510"/>
          </a:xfrm>
          <a:prstGeom prst="rect">
            <a:avLst/>
          </a:prstGeom>
        </p:spPr>
        <p:txBody>
          <a:bodyPr wrap="square" lIns="0" tIns="0" rIns="0" bIns="0" anchor="ctr"/>
          <a:lstStyle>
            <a:lvl1pPr marL="0" indent="0" algn="l">
              <a:buNone/>
              <a:defRPr sz="5625" b="1" i="0">
                <a:solidFill>
                  <a:schemeClr val="bg1">
                    <a:lumMod val="85000"/>
                  </a:schemeClr>
                </a:solidFill>
                <a:latin typeface="Raleway Black" panose="02010600030101010101" charset="0"/>
                <a:ea typeface="Raleway Black" panose="02010600030101010101" charset="0"/>
                <a:cs typeface="Raleway Black" panose="02010600030101010101" charset="0"/>
              </a:defRPr>
            </a:lvl1pPr>
          </a:lstStyle>
          <a:p>
            <a:pPr lvl="0" fontAlgn="auto"/>
            <a:r>
              <a:rPr lang="es-ES_tradnl" strike="noStrike" noProof="1"/>
              <a:t>01</a:t>
            </a:r>
            <a:endParaRPr lang="es-ES_tradnl" strike="noStrike" noProof="1"/>
          </a:p>
        </p:txBody>
      </p:sp>
      <p:sp>
        <p:nvSpPr>
          <p:cNvPr id="9" name="Marcador de texto 7"/>
          <p:cNvSpPr>
            <a:spLocks noGrp="1"/>
          </p:cNvSpPr>
          <p:nvPr>
            <p:ph type="body" sz="quarter" idx="11" hasCustomPrompt="1"/>
          </p:nvPr>
        </p:nvSpPr>
        <p:spPr>
          <a:xfrm>
            <a:off x="377428" y="842626"/>
            <a:ext cx="3051572" cy="423464"/>
          </a:xfrm>
          <a:prstGeom prst="rect">
            <a:avLst/>
          </a:prstGeom>
          <a:solidFill>
            <a:schemeClr val="bg1"/>
          </a:solidFill>
        </p:spPr>
        <p:txBody>
          <a:bodyPr vert="horz" lIns="0" tIns="72000" rIns="0" bIns="0" anchor="t"/>
          <a:lstStyle>
            <a:lvl1pPr marL="0" indent="0" algn="l">
              <a:buNone/>
              <a:defRPr sz="900" b="1" i="0">
                <a:solidFill>
                  <a:schemeClr val="tx1">
                    <a:lumMod val="85000"/>
                    <a:lumOff val="15000"/>
                  </a:schemeClr>
                </a:solidFill>
                <a:latin typeface="Raleway Black" panose="02010600030101010101" charset="0"/>
                <a:ea typeface="Raleway Black" panose="02010600030101010101" charset="0"/>
                <a:cs typeface="Raleway Black" panose="02010600030101010101" charset="0"/>
              </a:defRPr>
            </a:lvl1pPr>
          </a:lstStyle>
          <a:p>
            <a:pPr lvl="0" fontAlgn="auto"/>
            <a:r>
              <a:rPr lang="es-ES_tradnl" strike="noStrike" noProof="1"/>
              <a:t>ABOUT US </a:t>
            </a:r>
            <a:endParaRPr lang="es-ES_tradnl" strike="noStrike" noProof="1"/>
          </a:p>
        </p:txBody>
      </p:sp>
      <p:sp>
        <p:nvSpPr>
          <p:cNvPr id="2" name="日期占位符 1"/>
          <p:cNvSpPr>
            <a:spLocks noGrp="1"/>
          </p:cNvSpPr>
          <p:nvPr>
            <p:ph type="dt" sz="half" idx="12"/>
          </p:nvPr>
        </p:nvSpPr>
        <p:spPr>
          <a:xfrm>
            <a:off x="471488" y="4767263"/>
            <a:ext cx="1543050" cy="273844"/>
          </a:xfrm>
        </p:spPr>
        <p:txBody>
          <a:bodyPr/>
          <a:lstStyle/>
          <a:p>
            <a:pPr fontAlgn="auto"/>
            <a:fld id="{968713B2-DEA5-48FE-B0E3-79FA54B9E10D}" type="datetime1">
              <a:rPr lang="en-US" altLang="zh-CN" strike="noStrike" noProof="1" smtClean="0">
                <a:latin typeface="+mn-lt"/>
                <a:ea typeface="+mn-ea"/>
                <a:cs typeface="+mn-cs"/>
              </a:rPr>
            </a:fld>
            <a:endParaRPr lang="en-US" strike="noStrike" noProof="1"/>
          </a:p>
        </p:txBody>
      </p:sp>
      <p:sp>
        <p:nvSpPr>
          <p:cNvPr id="3" name="页脚占位符 2"/>
          <p:cNvSpPr>
            <a:spLocks noGrp="1"/>
          </p:cNvSpPr>
          <p:nvPr>
            <p:ph type="ftr" sz="quarter" idx="13"/>
          </p:nvPr>
        </p:nvSpPr>
        <p:spPr>
          <a:xfrm>
            <a:off x="2271713" y="4767263"/>
            <a:ext cx="2314575" cy="273844"/>
          </a:xfrm>
        </p:spPr>
        <p:txBody>
          <a:bodyPr/>
          <a:lstStyle/>
          <a:p>
            <a:pPr fontAlgn="auto"/>
            <a:endParaRPr lang="en-US" strike="noStrike" noProof="1"/>
          </a:p>
        </p:txBody>
      </p:sp>
      <p:sp>
        <p:nvSpPr>
          <p:cNvPr id="4" name="灯片编号占位符 3"/>
          <p:cNvSpPr>
            <a:spLocks noGrp="1"/>
          </p:cNvSpPr>
          <p:nvPr>
            <p:ph type="sldNum" sz="quarter" idx="14"/>
          </p:nvPr>
        </p:nvSpPr>
        <p:spPr>
          <a:xfrm>
            <a:off x="4843463" y="4767263"/>
            <a:ext cx="1543050" cy="273844"/>
          </a:xfrm>
        </p:spPr>
        <p:txBody>
          <a:bodyPr/>
          <a:lstStyle/>
          <a:p>
            <a:pPr fontAlgn="auto"/>
            <a:fld id="{2240CEC4-131A-46BD-8476-F2DA7A14BE27}" type="slidenum">
              <a:rPr lang="en-US" strike="noStrike" noProof="1" smtClean="0">
                <a:latin typeface="+mn-lt"/>
                <a:ea typeface="+mn-ea"/>
                <a:cs typeface="+mn-cs"/>
              </a:rPr>
            </a:fld>
            <a:endParaRPr 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ACE0E375-C374-4A32-9FD2-8CD66800EB44}" type="datetime1">
              <a:rPr lang="en-US" altLang="zh-CN"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079CA5-77F0-4A80-B6D6-1DB9F8CAE9E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67916" y="1282305"/>
            <a:ext cx="5915025"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467916" y="3442099"/>
            <a:ext cx="5915025"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3905C720-364B-415A-9A8B-C059D33942DB}" type="datetime1">
              <a:rPr lang="en-US" altLang="zh-CN"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471488" y="1369219"/>
            <a:ext cx="291465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3471863" y="1369219"/>
            <a:ext cx="291465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6C2D4450-D1A1-4BE9-996F-D77FA842A0D7}" type="datetime1">
              <a:rPr lang="en-US" altLang="zh-CN"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72381" y="273845"/>
            <a:ext cx="5915025"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472381" y="1260872"/>
            <a:ext cx="2901255"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472381" y="1878806"/>
            <a:ext cx="2901255"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3471863" y="1260872"/>
            <a:ext cx="2915543"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3471863" y="1878806"/>
            <a:ext cx="2915543"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E750ACC2-15DA-453F-8B43-0CE1A548D3C8}" type="datetime1">
              <a:rPr lang="en-US" altLang="zh-CN"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D8ACD03-4B79-48F6-8CB0-CAC327F6C314}" type="datetime1">
              <a:rPr lang="en-US" altLang="zh-CN"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E673CA-0CB5-46D1-A6C4-071FB7BEA0EC}" type="datetime1">
              <a:rPr lang="en-US" altLang="zh-CN"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grpSp>
        <p:nvGrpSpPr>
          <p:cNvPr id="5" name="组合 4"/>
          <p:cNvGrpSpPr/>
          <p:nvPr userDrawn="1"/>
        </p:nvGrpSpPr>
        <p:grpSpPr>
          <a:xfrm>
            <a:off x="121136" y="155042"/>
            <a:ext cx="85273" cy="540060"/>
            <a:chOff x="161510" y="141480"/>
            <a:chExt cx="180020" cy="855095"/>
          </a:xfrm>
        </p:grpSpPr>
        <p:sp>
          <p:nvSpPr>
            <p:cNvPr id="6" name="圆角矩形 5"/>
            <p:cNvSpPr/>
            <p:nvPr/>
          </p:nvSpPr>
          <p:spPr>
            <a:xfrm>
              <a:off x="161510" y="141480"/>
              <a:ext cx="180020" cy="180020"/>
            </a:xfrm>
            <a:prstGeom prst="roundRect">
              <a:avLst/>
            </a:prstGeom>
            <a:solidFill>
              <a:srgbClr val="00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圆角矩形 6"/>
            <p:cNvSpPr/>
            <p:nvPr/>
          </p:nvSpPr>
          <p:spPr>
            <a:xfrm>
              <a:off x="161510" y="366505"/>
              <a:ext cx="180020" cy="180020"/>
            </a:xfrm>
            <a:prstGeom prst="roundRect">
              <a:avLst/>
            </a:prstGeom>
            <a:solidFill>
              <a:srgbClr val="89C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圆角矩形 7"/>
            <p:cNvSpPr/>
            <p:nvPr/>
          </p:nvSpPr>
          <p:spPr>
            <a:xfrm>
              <a:off x="161510" y="591530"/>
              <a:ext cx="180020" cy="180020"/>
            </a:xfrm>
            <a:prstGeom prst="roundRect">
              <a:avLst/>
            </a:prstGeom>
            <a:solidFill>
              <a:srgbClr val="00A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圆角矩形 8"/>
            <p:cNvSpPr/>
            <p:nvPr/>
          </p:nvSpPr>
          <p:spPr>
            <a:xfrm>
              <a:off x="161510" y="816555"/>
              <a:ext cx="180020" cy="18002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10" name="Picture 2" descr="C:\Users\Administrator\Desktop\灰色01副本.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 y="-620"/>
            <a:ext cx="6859191" cy="5145816"/>
          </a:xfrm>
          <a:prstGeom prst="rect">
            <a:avLst/>
          </a:prstGeom>
          <a:noFill/>
          <a:extLst>
            <a:ext uri="{909E8E84-426E-40DD-AFC4-6F175D3DCCD1}">
              <a14:hiddenFill xmlns:a14="http://schemas.microsoft.com/office/drawing/2010/main">
                <a:solidFill>
                  <a:srgbClr val="FFFFFF"/>
                </a:solidFill>
              </a14:hiddenFill>
            </a:ext>
          </a:extLst>
        </p:spPr>
      </p:pic>
      <p:sp>
        <p:nvSpPr>
          <p:cNvPr id="11" name="对角圆角矩形 25"/>
          <p:cNvSpPr>
            <a:spLocks noChangeAspect="1"/>
          </p:cNvSpPr>
          <p:nvPr userDrawn="1"/>
        </p:nvSpPr>
        <p:spPr>
          <a:xfrm>
            <a:off x="5380355" y="194769"/>
            <a:ext cx="1147557" cy="299923"/>
          </a:xfrm>
          <a:prstGeom prst="round2DiagRect">
            <a:avLst>
              <a:gd name="adj1" fmla="val 32131"/>
              <a:gd name="adj2" fmla="val 0"/>
            </a:avLst>
          </a:prstGeom>
          <a:solidFill>
            <a:srgbClr val="08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3" name="直接连接符 23"/>
          <p:cNvCxnSpPr/>
          <p:nvPr userDrawn="1"/>
        </p:nvCxnSpPr>
        <p:spPr>
          <a:xfrm>
            <a:off x="215611" y="478265"/>
            <a:ext cx="6177458" cy="0"/>
          </a:xfrm>
          <a:prstGeom prst="line">
            <a:avLst/>
          </a:prstGeom>
          <a:ln w="44450">
            <a:solidFill>
              <a:srgbClr val="0852A4"/>
            </a:solidFill>
            <a:headEnd type="none"/>
          </a:ln>
        </p:spPr>
        <p:style>
          <a:lnRef idx="1">
            <a:schemeClr val="accent1"/>
          </a:lnRef>
          <a:fillRef idx="0">
            <a:schemeClr val="accent1"/>
          </a:fillRef>
          <a:effectRef idx="0">
            <a:schemeClr val="accent1"/>
          </a:effectRef>
          <a:fontRef idx="minor">
            <a:schemeClr val="tx1"/>
          </a:fontRef>
        </p:style>
      </p:cxnSp>
      <p:sp>
        <p:nvSpPr>
          <p:cNvPr id="14" name="Rectangle 11"/>
          <p:cNvSpPr>
            <a:spLocks noChangeAspect="1" noChangeArrowheads="1"/>
          </p:cNvSpPr>
          <p:nvPr userDrawn="1"/>
        </p:nvSpPr>
        <p:spPr bwMode="auto">
          <a:xfrm>
            <a:off x="215611" y="171661"/>
            <a:ext cx="228600" cy="323165"/>
          </a:xfrm>
          <a:prstGeom prst="rect">
            <a:avLst/>
          </a:prstGeom>
          <a:solidFill>
            <a:srgbClr val="0070C0"/>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1500">
              <a:ea typeface="微软雅黑" panose="020B0503020204020204" pitchFamily="34" charset="-122"/>
            </a:endParaRPr>
          </a:p>
        </p:txBody>
      </p:sp>
      <p:sp>
        <p:nvSpPr>
          <p:cNvPr id="15" name="Rectangle 12"/>
          <p:cNvSpPr>
            <a:spLocks noChangeAspect="1" noChangeArrowheads="1"/>
          </p:cNvSpPr>
          <p:nvPr userDrawn="1"/>
        </p:nvSpPr>
        <p:spPr bwMode="auto">
          <a:xfrm>
            <a:off x="480918" y="171661"/>
            <a:ext cx="91440" cy="323165"/>
          </a:xfrm>
          <a:prstGeom prst="rect">
            <a:avLst/>
          </a:prstGeom>
          <a:solidFill>
            <a:srgbClr val="065CBA">
              <a:alpha val="70000"/>
            </a:srgbClr>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1500">
              <a:ea typeface="微软雅黑" panose="020B0503020204020204" pitchFamily="34" charset="-122"/>
            </a:endParaRPr>
          </a:p>
        </p:txBody>
      </p:sp>
      <p:sp>
        <p:nvSpPr>
          <p:cNvPr id="16" name="Rectangle 13"/>
          <p:cNvSpPr>
            <a:spLocks noChangeAspect="1" noChangeArrowheads="1"/>
          </p:cNvSpPr>
          <p:nvPr userDrawn="1"/>
        </p:nvSpPr>
        <p:spPr bwMode="auto">
          <a:xfrm flipH="1">
            <a:off x="622630" y="171661"/>
            <a:ext cx="44768" cy="323165"/>
          </a:xfrm>
          <a:prstGeom prst="rect">
            <a:avLst/>
          </a:prstGeom>
          <a:solidFill>
            <a:srgbClr val="0070C0">
              <a:alpha val="48000"/>
            </a:srgbClr>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1500">
              <a:ea typeface="微软雅黑" panose="020B0503020204020204"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DA251D-8EE8-4989-9E9C-892CCBFEFB6C}" type="datetime1">
              <a:rPr lang="en-US" altLang="zh-CN"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pic>
        <p:nvPicPr>
          <p:cNvPr id="10" name="Picture 2" descr="C:\Users\Administrator\Desktop\灰色01副本.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 y="-620"/>
            <a:ext cx="6859191" cy="51458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3.jpe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273845"/>
            <a:ext cx="5915025"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71488" y="1369219"/>
            <a:ext cx="5915025"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471488" y="4767264"/>
            <a:ext cx="15430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9F03CF3-6385-438E-9C18-FCB8086F317A}" type="datetime1">
              <a:rPr lang="en-US" altLang="zh-CN" smtClean="0"/>
            </a:fld>
            <a:endParaRPr lang="en-US" dirty="0"/>
          </a:p>
        </p:txBody>
      </p:sp>
      <p:sp>
        <p:nvSpPr>
          <p:cNvPr id="5" name="Footer Placeholder 4"/>
          <p:cNvSpPr>
            <a:spLocks noGrp="1"/>
          </p:cNvSpPr>
          <p:nvPr>
            <p:ph type="ftr" sz="quarter" idx="3"/>
          </p:nvPr>
        </p:nvSpPr>
        <p:spPr>
          <a:xfrm>
            <a:off x="2271713" y="4767264"/>
            <a:ext cx="2314575"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4767264"/>
            <a:ext cx="15430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fld>
            <a:endParaRPr lang="en-US" dirty="0"/>
          </a:p>
        </p:txBody>
      </p:sp>
      <p:pic>
        <p:nvPicPr>
          <p:cNvPr id="7" name="Picture 2" descr="C:\Documents and Settings\yangweizhou\桌面\2.jpg"/>
          <p:cNvPicPr>
            <a:picLocks noChangeAspect="1" noChangeArrowheads="1"/>
          </p:cNvPicPr>
          <p:nvPr userDrawn="1"/>
        </p:nvPicPr>
        <p:blipFill rotWithShape="1">
          <a:blip r:embed="rId19" cstate="print"/>
          <a:srcRect b="20467"/>
          <a:stretch>
            <a:fillRect/>
          </a:stretch>
        </p:blipFill>
        <p:spPr bwMode="auto">
          <a:xfrm>
            <a:off x="0" y="0"/>
            <a:ext cx="6858000" cy="5143500"/>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7.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7.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7.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5.xml"/><Relationship Id="rId7"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7.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7.xml"/><Relationship Id="rId2" Type="http://schemas.openxmlformats.org/officeDocument/2006/relationships/image" Target="../media/image66.png"/><Relationship Id="rId1"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7.xml"/><Relationship Id="rId2" Type="http://schemas.openxmlformats.org/officeDocument/2006/relationships/image" Target="../media/image69.png"/><Relationship Id="rId1"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7.xml"/><Relationship Id="rId2" Type="http://schemas.openxmlformats.org/officeDocument/2006/relationships/image" Target="../media/image72.png"/><Relationship Id="rId1"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7.xml"/><Relationship Id="rId2" Type="http://schemas.openxmlformats.org/officeDocument/2006/relationships/image" Target="../media/image75.png"/><Relationship Id="rId1" Type="http://schemas.openxmlformats.org/officeDocument/2006/relationships/image" Target="../media/image7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image" Target="../media/image76.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7.xml"/><Relationship Id="rId2" Type="http://schemas.openxmlformats.org/officeDocument/2006/relationships/image" Target="../media/image78.png"/><Relationship Id="rId1" Type="http://schemas.openxmlformats.org/officeDocument/2006/relationships/image" Target="../media/image77.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7.xml"/><Relationship Id="rId2" Type="http://schemas.openxmlformats.org/officeDocument/2006/relationships/image" Target="../media/image80.png"/><Relationship Id="rId1"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7.xml"/><Relationship Id="rId2" Type="http://schemas.openxmlformats.org/officeDocument/2006/relationships/image" Target="../media/image85.png"/><Relationship Id="rId1" Type="http://schemas.openxmlformats.org/officeDocument/2006/relationships/image" Target="../media/image84.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7.xml"/><Relationship Id="rId2" Type="http://schemas.openxmlformats.org/officeDocument/2006/relationships/image" Target="../media/image87.png"/><Relationship Id="rId1" Type="http://schemas.openxmlformats.org/officeDocument/2006/relationships/image" Target="../media/image86.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7.xml"/><Relationship Id="rId2" Type="http://schemas.openxmlformats.org/officeDocument/2006/relationships/image" Target="../media/image89.png"/><Relationship Id="rId1" Type="http://schemas.openxmlformats.org/officeDocument/2006/relationships/image" Target="../media/image88.png"/></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7.xml"/><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image" Target="../media/image93.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7.xml"/><Relationship Id="rId2" Type="http://schemas.openxmlformats.org/officeDocument/2006/relationships/image" Target="../media/image95.png"/><Relationship Id="rId1" Type="http://schemas.openxmlformats.org/officeDocument/2006/relationships/image" Target="../media/image9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7.xml"/><Relationship Id="rId2" Type="http://schemas.openxmlformats.org/officeDocument/2006/relationships/image" Target="../media/image97.png"/><Relationship Id="rId1"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image" Target="../media/image9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image" Target="../media/image100.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image" Target="../media/image101.pn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7.xml"/><Relationship Id="rId2" Type="http://schemas.openxmlformats.org/officeDocument/2006/relationships/image" Target="../media/image103.png"/><Relationship Id="rId1" Type="http://schemas.openxmlformats.org/officeDocument/2006/relationships/image" Target="../media/image102.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7.xml"/><Relationship Id="rId2" Type="http://schemas.openxmlformats.org/officeDocument/2006/relationships/image" Target="../media/image105.png"/><Relationship Id="rId1" Type="http://schemas.openxmlformats.org/officeDocument/2006/relationships/image" Target="../media/image104.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image" Target="../media/image106.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image" Target="../media/image107.png"/></Relationships>
</file>

<file path=ppt/slides/_rels/slide76.xml.rels><?xml version="1.0" encoding="UTF-8" standalone="yes"?>
<Relationships xmlns="http://schemas.openxmlformats.org/package/2006/relationships"><Relationship Id="rId7" Type="http://schemas.openxmlformats.org/officeDocument/2006/relationships/notesSlide" Target="../notesSlides/notesSlide75.xml"/><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110.png"/><Relationship Id="rId3" Type="http://schemas.openxmlformats.org/officeDocument/2006/relationships/image" Target="../media/image109.wmf"/><Relationship Id="rId2" Type="http://schemas.openxmlformats.org/officeDocument/2006/relationships/oleObject" Target="../embeddings/oleObject1.bin"/><Relationship Id="rId1" Type="http://schemas.openxmlformats.org/officeDocument/2006/relationships/image" Target="../media/image108.png"/></Relationships>
</file>

<file path=ppt/slides/_rels/slide77.xml.rels><?xml version="1.0" encoding="UTF-8" standalone="yes"?>
<Relationships xmlns="http://schemas.openxmlformats.org/package/2006/relationships"><Relationship Id="rId9" Type="http://schemas.openxmlformats.org/officeDocument/2006/relationships/notesSlide" Target="../notesSlides/notesSlide76.xml"/><Relationship Id="rId8" Type="http://schemas.openxmlformats.org/officeDocument/2006/relationships/slideLayout" Target="../slideLayouts/slideLayout7.xml"/><Relationship Id="rId7" Type="http://schemas.openxmlformats.org/officeDocument/2006/relationships/image" Target="../media/image116.png"/><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7.xml"/><Relationship Id="rId1" Type="http://schemas.openxmlformats.org/officeDocument/2006/relationships/image" Target="../media/image117.pn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7.xml"/><Relationship Id="rId2" Type="http://schemas.openxmlformats.org/officeDocument/2006/relationships/image" Target="../media/image118.png"/><Relationship Id="rId1" Type="http://schemas.openxmlformats.org/officeDocument/2006/relationships/hyperlink" Target="https://baike.baidu.com/item/%E7%BA%BF%E6%80%A7"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9.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black">
          <a:xfrm>
            <a:off x="101745" y="1228042"/>
            <a:ext cx="6617108" cy="739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algn="ctr" rtl="0" eaLnBrk="0" fontAlgn="base" hangingPunct="0">
              <a:spcBef>
                <a:spcPct val="0"/>
              </a:spcBef>
              <a:spcAft>
                <a:spcPct val="0"/>
              </a:spcAft>
              <a:defRPr sz="2700" b="1">
                <a:solidFill>
                  <a:schemeClr val="tx1"/>
                </a:solidFill>
                <a:latin typeface="+mj-lt"/>
                <a:ea typeface="+mj-ea"/>
                <a:cs typeface="+mj-cs"/>
              </a:defRPr>
            </a:lvl1pPr>
            <a:lvl2pPr algn="ctr" rtl="0" eaLnBrk="0" fontAlgn="base" hangingPunct="0">
              <a:spcBef>
                <a:spcPct val="0"/>
              </a:spcBef>
              <a:spcAft>
                <a:spcPct val="0"/>
              </a:spcAft>
              <a:defRPr sz="2400">
                <a:solidFill>
                  <a:schemeClr val="bg1"/>
                </a:solidFill>
                <a:latin typeface="Verdana" panose="020B0604030504040204" charset="0"/>
              </a:defRPr>
            </a:lvl2pPr>
            <a:lvl3pPr algn="ctr" rtl="0" eaLnBrk="0" fontAlgn="base" hangingPunct="0">
              <a:spcBef>
                <a:spcPct val="0"/>
              </a:spcBef>
              <a:spcAft>
                <a:spcPct val="0"/>
              </a:spcAft>
              <a:defRPr sz="2400">
                <a:solidFill>
                  <a:schemeClr val="bg1"/>
                </a:solidFill>
                <a:latin typeface="Verdana" panose="020B0604030504040204" charset="0"/>
              </a:defRPr>
            </a:lvl3pPr>
            <a:lvl4pPr algn="ctr" rtl="0" eaLnBrk="0" fontAlgn="base" hangingPunct="0">
              <a:spcBef>
                <a:spcPct val="0"/>
              </a:spcBef>
              <a:spcAft>
                <a:spcPct val="0"/>
              </a:spcAft>
              <a:defRPr sz="2400">
                <a:solidFill>
                  <a:schemeClr val="bg1"/>
                </a:solidFill>
                <a:latin typeface="Verdana" panose="020B0604030504040204" charset="0"/>
              </a:defRPr>
            </a:lvl4pPr>
            <a:lvl5pPr algn="ctr" rtl="0" eaLnBrk="0" fontAlgn="base" hangingPunct="0">
              <a:spcBef>
                <a:spcPct val="0"/>
              </a:spcBef>
              <a:spcAft>
                <a:spcPct val="0"/>
              </a:spcAft>
              <a:defRPr sz="2400">
                <a:solidFill>
                  <a:schemeClr val="bg1"/>
                </a:solidFill>
                <a:latin typeface="Verdana" panose="020B0604030504040204" charset="0"/>
              </a:defRPr>
            </a:lvl5pPr>
            <a:lvl6pPr marL="342900" algn="ctr" rtl="0" eaLnBrk="1" fontAlgn="base" hangingPunct="1">
              <a:spcBef>
                <a:spcPct val="0"/>
              </a:spcBef>
              <a:spcAft>
                <a:spcPct val="0"/>
              </a:spcAft>
              <a:defRPr sz="2400">
                <a:solidFill>
                  <a:schemeClr val="bg1"/>
                </a:solidFill>
                <a:latin typeface="Verdana" panose="020B0604030504040204" charset="0"/>
              </a:defRPr>
            </a:lvl6pPr>
            <a:lvl7pPr marL="685800" algn="ctr" rtl="0" eaLnBrk="1" fontAlgn="base" hangingPunct="1">
              <a:spcBef>
                <a:spcPct val="0"/>
              </a:spcBef>
              <a:spcAft>
                <a:spcPct val="0"/>
              </a:spcAft>
              <a:defRPr sz="2400">
                <a:solidFill>
                  <a:schemeClr val="bg1"/>
                </a:solidFill>
                <a:latin typeface="Verdana" panose="020B0604030504040204" charset="0"/>
              </a:defRPr>
            </a:lvl7pPr>
            <a:lvl8pPr marL="1028700" algn="ctr" rtl="0" eaLnBrk="1" fontAlgn="base" hangingPunct="1">
              <a:spcBef>
                <a:spcPct val="0"/>
              </a:spcBef>
              <a:spcAft>
                <a:spcPct val="0"/>
              </a:spcAft>
              <a:defRPr sz="2400">
                <a:solidFill>
                  <a:schemeClr val="bg1"/>
                </a:solidFill>
                <a:latin typeface="Verdana" panose="020B0604030504040204" charset="0"/>
              </a:defRPr>
            </a:lvl8pPr>
            <a:lvl9pPr marL="1371600" algn="ctr" rtl="0" eaLnBrk="1" fontAlgn="base" hangingPunct="1">
              <a:spcBef>
                <a:spcPct val="0"/>
              </a:spcBef>
              <a:spcAft>
                <a:spcPct val="0"/>
              </a:spcAft>
              <a:defRPr sz="2400">
                <a:solidFill>
                  <a:schemeClr val="bg1"/>
                </a:solidFill>
                <a:latin typeface="Verdana" panose="020B0604030504040204" charset="0"/>
              </a:defRPr>
            </a:lvl9pPr>
          </a:lstStyle>
          <a:p>
            <a:pPr lvl="0" eaLnBrk="1" hangingPunct="1">
              <a:defRPr/>
            </a:pPr>
            <a:r>
              <a:rPr lang="zh-CN" altLang="en-US" sz="2000" kern="0" dirty="0">
                <a:solidFill>
                  <a:srgbClr val="000066"/>
                </a:solidFill>
                <a:latin typeface="微软雅黑" panose="020B0503020204020204" pitchFamily="34" charset="-122"/>
                <a:ea typeface="微软雅黑" panose="020B0503020204020204" pitchFamily="34" charset="-122"/>
              </a:rPr>
              <a:t>第四章：图像增强与滤波</a:t>
            </a:r>
            <a:endParaRPr lang="zh-CN" altLang="en-US" sz="2000" kern="0" dirty="0">
              <a:solidFill>
                <a:srgbClr val="00006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6572285" y="1815852"/>
            <a:ext cx="0" cy="473847"/>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95842" y="2065267"/>
            <a:ext cx="2235819" cy="34290"/>
            <a:chOff x="4992858" y="2973184"/>
            <a:chExt cx="2981092" cy="45720"/>
          </a:xfrm>
        </p:grpSpPr>
        <p:cxnSp>
          <p:nvCxnSpPr>
            <p:cNvPr id="5" name="直接连接符 4"/>
            <p:cNvCxnSpPr/>
            <p:nvPr/>
          </p:nvCxnSpPr>
          <p:spPr>
            <a:xfrm flipV="1">
              <a:off x="4992858" y="3018903"/>
              <a:ext cx="2981092" cy="1"/>
            </a:xfrm>
            <a:prstGeom prst="line">
              <a:avLst/>
            </a:prstGeom>
          </p:spPr>
          <p:style>
            <a:lnRef idx="1">
              <a:schemeClr val="accent1"/>
            </a:lnRef>
            <a:fillRef idx="0">
              <a:schemeClr val="accent1"/>
            </a:fillRef>
            <a:effectRef idx="0">
              <a:schemeClr val="accent1"/>
            </a:effectRef>
            <a:fontRef idx="minor">
              <a:schemeClr val="tx1"/>
            </a:fontRef>
          </p:style>
        </p:cxnSp>
        <p:sp>
          <p:nvSpPr>
            <p:cNvPr id="6" name="梯形 5"/>
            <p:cNvSpPr/>
            <p:nvPr/>
          </p:nvSpPr>
          <p:spPr>
            <a:xfrm>
              <a:off x="5399879" y="2973184"/>
              <a:ext cx="2234449" cy="45719"/>
            </a:xfrm>
            <a:prstGeom prst="trapezoid">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50000"/>
                  </a:schemeClr>
                </a:solidFill>
              </a:endParaRPr>
            </a:p>
          </p:txBody>
        </p:sp>
      </p:grpSp>
      <p:cxnSp>
        <p:nvCxnSpPr>
          <p:cNvPr id="7" name="直接连接符 6"/>
          <p:cNvCxnSpPr/>
          <p:nvPr/>
        </p:nvCxnSpPr>
        <p:spPr>
          <a:xfrm flipV="1">
            <a:off x="156245" y="575183"/>
            <a:ext cx="3175000" cy="1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78684" y="389756"/>
            <a:ext cx="0" cy="45338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16501" y="138990"/>
            <a:ext cx="1664878" cy="380904"/>
          </a:xfrm>
          <a:prstGeom prst="rect">
            <a:avLst/>
          </a:prstGeom>
        </p:spPr>
      </p:pic>
      <p:sp>
        <p:nvSpPr>
          <p:cNvPr id="12" name="Rectangle 2"/>
          <p:cNvSpPr txBox="1">
            <a:spLocks noChangeArrowheads="1"/>
          </p:cNvSpPr>
          <p:nvPr/>
        </p:nvSpPr>
        <p:spPr bwMode="black">
          <a:xfrm>
            <a:off x="156245" y="3028638"/>
            <a:ext cx="6416040" cy="1772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algn="ctr" rtl="0" eaLnBrk="0" fontAlgn="base" hangingPunct="0">
              <a:spcBef>
                <a:spcPct val="0"/>
              </a:spcBef>
              <a:spcAft>
                <a:spcPct val="0"/>
              </a:spcAft>
              <a:defRPr sz="2700" b="1">
                <a:solidFill>
                  <a:schemeClr val="tx1"/>
                </a:solidFill>
                <a:latin typeface="+mj-lt"/>
                <a:ea typeface="+mj-ea"/>
                <a:cs typeface="+mj-cs"/>
              </a:defRPr>
            </a:lvl1pPr>
            <a:lvl2pPr algn="ctr" rtl="0" eaLnBrk="0" fontAlgn="base" hangingPunct="0">
              <a:spcBef>
                <a:spcPct val="0"/>
              </a:spcBef>
              <a:spcAft>
                <a:spcPct val="0"/>
              </a:spcAft>
              <a:defRPr sz="2400">
                <a:solidFill>
                  <a:schemeClr val="bg1"/>
                </a:solidFill>
                <a:latin typeface="Verdana" panose="020B0604030504040204" charset="0"/>
              </a:defRPr>
            </a:lvl2pPr>
            <a:lvl3pPr algn="ctr" rtl="0" eaLnBrk="0" fontAlgn="base" hangingPunct="0">
              <a:spcBef>
                <a:spcPct val="0"/>
              </a:spcBef>
              <a:spcAft>
                <a:spcPct val="0"/>
              </a:spcAft>
              <a:defRPr sz="2400">
                <a:solidFill>
                  <a:schemeClr val="bg1"/>
                </a:solidFill>
                <a:latin typeface="Verdana" panose="020B0604030504040204" charset="0"/>
              </a:defRPr>
            </a:lvl3pPr>
            <a:lvl4pPr algn="ctr" rtl="0" eaLnBrk="0" fontAlgn="base" hangingPunct="0">
              <a:spcBef>
                <a:spcPct val="0"/>
              </a:spcBef>
              <a:spcAft>
                <a:spcPct val="0"/>
              </a:spcAft>
              <a:defRPr sz="2400">
                <a:solidFill>
                  <a:schemeClr val="bg1"/>
                </a:solidFill>
                <a:latin typeface="Verdana" panose="020B0604030504040204" charset="0"/>
              </a:defRPr>
            </a:lvl4pPr>
            <a:lvl5pPr algn="ctr" rtl="0" eaLnBrk="0" fontAlgn="base" hangingPunct="0">
              <a:spcBef>
                <a:spcPct val="0"/>
              </a:spcBef>
              <a:spcAft>
                <a:spcPct val="0"/>
              </a:spcAft>
              <a:defRPr sz="2400">
                <a:solidFill>
                  <a:schemeClr val="bg1"/>
                </a:solidFill>
                <a:latin typeface="Verdana" panose="020B0604030504040204" charset="0"/>
              </a:defRPr>
            </a:lvl5pPr>
            <a:lvl6pPr marL="342900" algn="ctr" rtl="0" eaLnBrk="1" fontAlgn="base" hangingPunct="1">
              <a:spcBef>
                <a:spcPct val="0"/>
              </a:spcBef>
              <a:spcAft>
                <a:spcPct val="0"/>
              </a:spcAft>
              <a:defRPr sz="2400">
                <a:solidFill>
                  <a:schemeClr val="bg1"/>
                </a:solidFill>
                <a:latin typeface="Verdana" panose="020B0604030504040204" charset="0"/>
              </a:defRPr>
            </a:lvl6pPr>
            <a:lvl7pPr marL="685800" algn="ctr" rtl="0" eaLnBrk="1" fontAlgn="base" hangingPunct="1">
              <a:spcBef>
                <a:spcPct val="0"/>
              </a:spcBef>
              <a:spcAft>
                <a:spcPct val="0"/>
              </a:spcAft>
              <a:defRPr sz="2400">
                <a:solidFill>
                  <a:schemeClr val="bg1"/>
                </a:solidFill>
                <a:latin typeface="Verdana" panose="020B0604030504040204" charset="0"/>
              </a:defRPr>
            </a:lvl7pPr>
            <a:lvl8pPr marL="1028700" algn="ctr" rtl="0" eaLnBrk="1" fontAlgn="base" hangingPunct="1">
              <a:spcBef>
                <a:spcPct val="0"/>
              </a:spcBef>
              <a:spcAft>
                <a:spcPct val="0"/>
              </a:spcAft>
              <a:defRPr sz="2400">
                <a:solidFill>
                  <a:schemeClr val="bg1"/>
                </a:solidFill>
                <a:latin typeface="Verdana" panose="020B0604030504040204" charset="0"/>
              </a:defRPr>
            </a:lvl8pPr>
            <a:lvl9pPr marL="1371600" algn="ctr" rtl="0" eaLnBrk="1" fontAlgn="base" hangingPunct="1">
              <a:spcBef>
                <a:spcPct val="0"/>
              </a:spcBef>
              <a:spcAft>
                <a:spcPct val="0"/>
              </a:spcAft>
              <a:defRPr sz="2400">
                <a:solidFill>
                  <a:schemeClr val="bg1"/>
                </a:solidFill>
                <a:latin typeface="Verdana" panose="020B0604030504040204" charset="0"/>
              </a:defRPr>
            </a:lvl9pPr>
          </a:lstStyle>
          <a:p>
            <a:pPr lvl="0" eaLnBrk="1" hangingPunct="1">
              <a:lnSpc>
                <a:spcPct val="125000"/>
              </a:lnSpc>
              <a:defRPr/>
            </a:pPr>
            <a:r>
              <a:rPr lang="zh-CN" altLang="en-US" sz="1400" dirty="0">
                <a:latin typeface="微软雅黑" panose="020B0503020204020204" pitchFamily="34" charset="-122"/>
                <a:ea typeface="微软雅黑" panose="020B0503020204020204" pitchFamily="34" charset="-122"/>
              </a:rPr>
              <a:t>南京理工大学 计算机科学与工程学院</a:t>
            </a:r>
            <a:endParaRPr lang="en-US" altLang="zh-CN" sz="14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378684" y="200615"/>
            <a:ext cx="5603140" cy="369332"/>
          </a:xfrm>
          <a:prstGeom prst="rect">
            <a:avLst/>
          </a:prstGeom>
          <a:noFill/>
        </p:spPr>
        <p:txBody>
          <a:bodyPr wrap="square" rtlCol="0">
            <a:spAutoFit/>
          </a:bodyPr>
          <a:lstStyle/>
          <a:p>
            <a:r>
              <a:rPr lang="zh-CN" altLang="en-US"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专业课程</a:t>
            </a:r>
            <a:endParaRPr lang="zh-CN" altLang="en-US" dirty="0">
              <a:solidFill>
                <a:srgbClr val="000066"/>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灯片编号占位符 9"/>
          <p:cNvSpPr>
            <a:spLocks noGrp="1"/>
          </p:cNvSpPr>
          <p:nvPr>
            <p:ph type="sldNum" sz="quarter" idx="12"/>
          </p:nvPr>
        </p:nvSpPr>
        <p:spPr>
          <a:xfrm>
            <a:off x="5314950" y="4869656"/>
            <a:ext cx="1543050" cy="273844"/>
          </a:xfrm>
        </p:spPr>
        <p:txBody>
          <a:bodyPr/>
          <a:lstStyle/>
          <a:p>
            <a:fld id="{48F63A3B-78C7-47BE-AE5E-E10140E04643}" type="slidenum">
              <a:rPr lang="en-US" smtClean="0">
                <a:solidFill>
                  <a:srgbClr val="E2E3E5"/>
                </a:solidFill>
              </a:rPr>
            </a:fld>
            <a:endParaRPr lang="en-US" dirty="0">
              <a:solidFill>
                <a:srgbClr val="E2E3E5"/>
              </a:solidFill>
            </a:endParaRPr>
          </a:p>
        </p:txBody>
      </p:sp>
      <p:sp>
        <p:nvSpPr>
          <p:cNvPr id="14" name="矩形 13"/>
          <p:cNvSpPr/>
          <p:nvPr/>
        </p:nvSpPr>
        <p:spPr>
          <a:xfrm>
            <a:off x="156245" y="2676665"/>
            <a:ext cx="6267911" cy="737235"/>
          </a:xfrm>
          <a:prstGeom prst="rect">
            <a:avLst/>
          </a:prstGeom>
        </p:spPr>
        <p:txBody>
          <a:bodyPr wrap="square">
            <a:spAutoFit/>
          </a:bodyPr>
          <a:lstStyle/>
          <a:p>
            <a:pPr marL="0" marR="0" lvl="0" indent="0" algn="ctr" defTabSz="914400" rtl="0" eaLnBrk="1" fontAlgn="auto" latinLnBrk="0" hangingPunct="1">
              <a:spcAft>
                <a:spcPts val="120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主讲教师：肖亮</a:t>
            </a:r>
            <a:endParaRPr lang="en-US" altLang="zh-CN" sz="1600" b="1" kern="0" dirty="0">
              <a:solidFill>
                <a:prstClr val="black"/>
              </a:solidFill>
              <a:latin typeface="微软雅黑" panose="020B0503020204020204" pitchFamily="34" charset="-122"/>
              <a:ea typeface="微软雅黑" panose="020B0503020204020204" pitchFamily="34" charset="-122"/>
            </a:endParaRPr>
          </a:p>
          <a:p>
            <a:pPr marL="0" marR="0" lvl="0" indent="0" defTabSz="914400" rtl="0" eaLnBrk="1" fontAlgn="auto" latinLnBrk="0" hangingPunct="1">
              <a:spcAft>
                <a:spcPts val="120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教学团队成员： </a:t>
            </a:r>
            <a:r>
              <a:rPr kumimoji="0" lang="zh-CN" altLang="en-US" sz="1600" b="1"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mn-cs"/>
              </a:rPr>
              <a:t>刘芳、杨劲翔</a:t>
            </a:r>
            <a:endParaRPr lang="zh-CN" altLang="zh-CN" sz="1100" kern="100" dirty="0">
              <a:latin typeface="Times New Roman" panose="02020603050405020304" pitchFamily="18" charset="0"/>
            </a:endParaRPr>
          </a:p>
        </p:txBody>
      </p:sp>
      <p:sp>
        <p:nvSpPr>
          <p:cNvPr id="15" name="Rectangle 2"/>
          <p:cNvSpPr txBox="1">
            <a:spLocks noChangeArrowheads="1"/>
          </p:cNvSpPr>
          <p:nvPr/>
        </p:nvSpPr>
        <p:spPr bwMode="black">
          <a:xfrm>
            <a:off x="507660" y="695136"/>
            <a:ext cx="3422119" cy="3868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algn="ctr" rtl="0" eaLnBrk="0" fontAlgn="base" hangingPunct="0">
              <a:spcBef>
                <a:spcPct val="0"/>
              </a:spcBef>
              <a:spcAft>
                <a:spcPct val="0"/>
              </a:spcAft>
              <a:defRPr sz="2700" b="1">
                <a:solidFill>
                  <a:schemeClr val="tx1"/>
                </a:solidFill>
                <a:latin typeface="+mj-lt"/>
                <a:ea typeface="+mj-ea"/>
                <a:cs typeface="+mj-cs"/>
              </a:defRPr>
            </a:lvl1pPr>
            <a:lvl2pPr algn="ctr" rtl="0" eaLnBrk="0" fontAlgn="base" hangingPunct="0">
              <a:spcBef>
                <a:spcPct val="0"/>
              </a:spcBef>
              <a:spcAft>
                <a:spcPct val="0"/>
              </a:spcAft>
              <a:defRPr sz="2400">
                <a:solidFill>
                  <a:schemeClr val="bg1"/>
                </a:solidFill>
                <a:latin typeface="Verdana" panose="020B0604030504040204" charset="0"/>
              </a:defRPr>
            </a:lvl2pPr>
            <a:lvl3pPr algn="ctr" rtl="0" eaLnBrk="0" fontAlgn="base" hangingPunct="0">
              <a:spcBef>
                <a:spcPct val="0"/>
              </a:spcBef>
              <a:spcAft>
                <a:spcPct val="0"/>
              </a:spcAft>
              <a:defRPr sz="2400">
                <a:solidFill>
                  <a:schemeClr val="bg1"/>
                </a:solidFill>
                <a:latin typeface="Verdana" panose="020B0604030504040204" charset="0"/>
              </a:defRPr>
            </a:lvl3pPr>
            <a:lvl4pPr algn="ctr" rtl="0" eaLnBrk="0" fontAlgn="base" hangingPunct="0">
              <a:spcBef>
                <a:spcPct val="0"/>
              </a:spcBef>
              <a:spcAft>
                <a:spcPct val="0"/>
              </a:spcAft>
              <a:defRPr sz="2400">
                <a:solidFill>
                  <a:schemeClr val="bg1"/>
                </a:solidFill>
                <a:latin typeface="Verdana" panose="020B0604030504040204" charset="0"/>
              </a:defRPr>
            </a:lvl4pPr>
            <a:lvl5pPr algn="ctr" rtl="0" eaLnBrk="0" fontAlgn="base" hangingPunct="0">
              <a:spcBef>
                <a:spcPct val="0"/>
              </a:spcBef>
              <a:spcAft>
                <a:spcPct val="0"/>
              </a:spcAft>
              <a:defRPr sz="2400">
                <a:solidFill>
                  <a:schemeClr val="bg1"/>
                </a:solidFill>
                <a:latin typeface="Verdana" panose="020B0604030504040204" charset="0"/>
              </a:defRPr>
            </a:lvl5pPr>
            <a:lvl6pPr marL="342900" algn="ctr" rtl="0" eaLnBrk="1" fontAlgn="base" hangingPunct="1">
              <a:spcBef>
                <a:spcPct val="0"/>
              </a:spcBef>
              <a:spcAft>
                <a:spcPct val="0"/>
              </a:spcAft>
              <a:defRPr sz="2400">
                <a:solidFill>
                  <a:schemeClr val="bg1"/>
                </a:solidFill>
                <a:latin typeface="Verdana" panose="020B0604030504040204" charset="0"/>
              </a:defRPr>
            </a:lvl6pPr>
            <a:lvl7pPr marL="685800" algn="ctr" rtl="0" eaLnBrk="1" fontAlgn="base" hangingPunct="1">
              <a:spcBef>
                <a:spcPct val="0"/>
              </a:spcBef>
              <a:spcAft>
                <a:spcPct val="0"/>
              </a:spcAft>
              <a:defRPr sz="2400">
                <a:solidFill>
                  <a:schemeClr val="bg1"/>
                </a:solidFill>
                <a:latin typeface="Verdana" panose="020B0604030504040204" charset="0"/>
              </a:defRPr>
            </a:lvl7pPr>
            <a:lvl8pPr marL="1028700" algn="ctr" rtl="0" eaLnBrk="1" fontAlgn="base" hangingPunct="1">
              <a:spcBef>
                <a:spcPct val="0"/>
              </a:spcBef>
              <a:spcAft>
                <a:spcPct val="0"/>
              </a:spcAft>
              <a:defRPr sz="2400">
                <a:solidFill>
                  <a:schemeClr val="bg1"/>
                </a:solidFill>
                <a:latin typeface="Verdana" panose="020B0604030504040204" charset="0"/>
              </a:defRPr>
            </a:lvl8pPr>
            <a:lvl9pPr marL="1371600" algn="ctr" rtl="0" eaLnBrk="1" fontAlgn="base" hangingPunct="1">
              <a:spcBef>
                <a:spcPct val="0"/>
              </a:spcBef>
              <a:spcAft>
                <a:spcPct val="0"/>
              </a:spcAft>
              <a:defRPr sz="2400">
                <a:solidFill>
                  <a:schemeClr val="bg1"/>
                </a:solidFill>
                <a:latin typeface="Verdana" panose="020B0604030504040204" charset="0"/>
              </a:defRPr>
            </a:lvl9pPr>
          </a:lstStyle>
          <a:p>
            <a:pPr lvl="0" eaLnBrk="1" hangingPunct="1">
              <a:defRPr/>
            </a:pPr>
            <a:r>
              <a:rPr lang="en-US" altLang="zh-CN" sz="2000" dirty="0">
                <a:solidFill>
                  <a:srgbClr val="000066"/>
                </a:solidFill>
                <a:latin typeface="微软雅黑" panose="020B0503020204020204" pitchFamily="34" charset="-122"/>
                <a:ea typeface="微软雅黑" panose="020B0503020204020204" pitchFamily="34" charset="-122"/>
              </a:rPr>
              <a:t>《</a:t>
            </a:r>
            <a:r>
              <a:rPr lang="zh-CN" altLang="en-US" sz="2000" dirty="0">
                <a:solidFill>
                  <a:srgbClr val="000066"/>
                </a:solidFill>
                <a:latin typeface="微软雅黑" panose="020B0503020204020204" pitchFamily="34" charset="-122"/>
                <a:ea typeface="微软雅黑" panose="020B0503020204020204" pitchFamily="34" charset="-122"/>
              </a:rPr>
              <a:t>现代图像处理学导论</a:t>
            </a:r>
            <a:r>
              <a:rPr lang="en-US" altLang="zh-CN" sz="2000" dirty="0">
                <a:solidFill>
                  <a:srgbClr val="000066"/>
                </a:solidFill>
                <a:latin typeface="微软雅黑" panose="020B0503020204020204" pitchFamily="34" charset="-122"/>
                <a:ea typeface="微软雅黑" panose="020B0503020204020204" pitchFamily="34" charset="-122"/>
              </a:rPr>
              <a:t>》</a:t>
            </a:r>
            <a:endParaRPr lang="zh-CN" altLang="en-US" sz="2000" kern="0" dirty="0">
              <a:solidFill>
                <a:srgbClr val="00006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10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1000"/>
                                        <p:tgtEl>
                                          <p:spTgt spid="3"/>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1000"/>
                                        <p:tgtEl>
                                          <p:spTgt spid="7"/>
                                        </p:tgtEl>
                                      </p:cBhvr>
                                    </p:animEffect>
                                  </p:childTnLst>
                                </p:cTn>
                              </p:par>
                              <p:par>
                                <p:cTn id="14" presetID="22" presetClass="entr" presetSubtype="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5696" y="104707"/>
            <a:ext cx="29817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4.2</a:t>
            </a:r>
            <a:r>
              <a:rPr lang="zh-CN" altLang="en-US" sz="1600" b="1" dirty="0">
                <a:solidFill>
                  <a:srgbClr val="000000"/>
                </a:solidFill>
                <a:latin typeface="微软雅黑" panose="020B0503020204020204" pitchFamily="34" charset="-122"/>
                <a:ea typeface="微软雅黑" panose="020B0503020204020204" pitchFamily="34" charset="-122"/>
              </a:rPr>
              <a:t> 图像的基本运算概要</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1436612"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(1) </a:t>
            </a:r>
            <a:r>
              <a:rPr lang="zh-CN" altLang="en-US" sz="1600" b="1" dirty="0">
                <a:solidFill>
                  <a:srgbClr val="000066"/>
                </a:solidFill>
                <a:latin typeface="微软雅黑" panose="020B0503020204020204" pitchFamily="34" charset="-122"/>
                <a:ea typeface="微软雅黑" panose="020B0503020204020204" pitchFamily="34" charset="-122"/>
              </a:rPr>
              <a:t>点运算</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7" name="矩形 6"/>
          <p:cNvSpPr/>
          <p:nvPr/>
        </p:nvSpPr>
        <p:spPr>
          <a:xfrm>
            <a:off x="-161925" y="1050886"/>
            <a:ext cx="6759044" cy="1461770"/>
          </a:xfrm>
          <a:prstGeom prst="rect">
            <a:avLst/>
          </a:prstGeom>
        </p:spPr>
        <p:txBody>
          <a:bodyPr wrap="square">
            <a:spAutoFit/>
          </a:bodyPr>
          <a:lstStyle/>
          <a:p>
            <a:pPr marL="1017905" marR="5080" indent="-285750">
              <a:lnSpc>
                <a:spcPct val="128000"/>
              </a:lnSpc>
              <a:spcBef>
                <a:spcPts val="435"/>
              </a:spcBef>
              <a:buFont typeface="Arial" panose="020B0604020202020204" pitchFamily="34" charset="0"/>
              <a:buChar char="•"/>
            </a:pPr>
            <a:r>
              <a:rPr lang="zh-CN" altLang="en-US" sz="1600" b="1" dirty="0">
                <a:solidFill>
                  <a:srgbClr val="000066"/>
                </a:solidFill>
                <a:latin typeface="微软雅黑" panose="020B0503020204020204" pitchFamily="34" charset="-122"/>
                <a:ea typeface="微软雅黑" panose="020B0503020204020204" pitchFamily="34" charset="-122"/>
              </a:rPr>
              <a:t>将输入图像的像素独立处理或者修改</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017905" marR="5080" indent="-285750">
              <a:lnSpc>
                <a:spcPct val="128000"/>
              </a:lnSpc>
              <a:spcBef>
                <a:spcPts val="435"/>
              </a:spcBef>
              <a:buFont typeface="Arial" panose="020B0604020202020204" pitchFamily="34" charset="0"/>
              <a:buChar char="•"/>
            </a:pPr>
            <a:r>
              <a:rPr lang="zh-CN" altLang="en-US" sz="1600" b="1" dirty="0">
                <a:solidFill>
                  <a:srgbClr val="000066"/>
                </a:solidFill>
                <a:latin typeface="微软雅黑" panose="020B0503020204020204" pitchFamily="34" charset="-122"/>
                <a:ea typeface="微软雅黑" panose="020B0503020204020204" pitchFamily="34" charset="-122"/>
              </a:rPr>
              <a:t>输出图像的像素值仅仅与输入图像对应位置的像素值有关，与上下文像素无关</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017905" marR="5080" indent="-285750">
              <a:lnSpc>
                <a:spcPct val="128000"/>
              </a:lnSpc>
              <a:spcBef>
                <a:spcPts val="435"/>
              </a:spcBef>
              <a:buFont typeface="Arial" panose="020B0604020202020204" pitchFamily="34" charset="0"/>
              <a:buChar char="•"/>
            </a:pPr>
            <a:r>
              <a:rPr lang="zh-CN" altLang="en-US" sz="1600" b="1" dirty="0">
                <a:solidFill>
                  <a:srgbClr val="000066"/>
                </a:solidFill>
                <a:latin typeface="微软雅黑" panose="020B0503020204020204" pitchFamily="34" charset="-122"/>
                <a:ea typeface="微软雅黑" panose="020B0503020204020204" pitchFamily="34" charset="-122"/>
              </a:rPr>
              <a:t>像素到像素</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461697" y="175128"/>
            <a:ext cx="1163472"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基本运算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268095" y="2571750"/>
            <a:ext cx="3961130" cy="21443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5696" y="104707"/>
            <a:ext cx="29817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4.2</a:t>
            </a:r>
            <a:r>
              <a:rPr lang="zh-CN" altLang="en-US" sz="1600" b="1" dirty="0">
                <a:solidFill>
                  <a:srgbClr val="000000"/>
                </a:solidFill>
                <a:latin typeface="微软雅黑" panose="020B0503020204020204" pitchFamily="34" charset="-122"/>
                <a:ea typeface="微软雅黑" panose="020B0503020204020204" pitchFamily="34" charset="-122"/>
              </a:rPr>
              <a:t> 图像的基本运算概要</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1641796"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(2) </a:t>
            </a:r>
            <a:r>
              <a:rPr lang="zh-CN" altLang="en-US" sz="1600" b="1" dirty="0">
                <a:solidFill>
                  <a:srgbClr val="000066"/>
                </a:solidFill>
                <a:latin typeface="微软雅黑" panose="020B0503020204020204" pitchFamily="34" charset="-122"/>
                <a:ea typeface="微软雅黑" panose="020B0503020204020204" pitchFamily="34" charset="-122"/>
              </a:rPr>
              <a:t>代数运算</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7" name="矩形 6"/>
          <p:cNvSpPr/>
          <p:nvPr/>
        </p:nvSpPr>
        <p:spPr>
          <a:xfrm>
            <a:off x="-161925" y="947381"/>
            <a:ext cx="6759044" cy="1843390"/>
          </a:xfrm>
          <a:prstGeom prst="rect">
            <a:avLst/>
          </a:prstGeom>
        </p:spPr>
        <p:txBody>
          <a:bodyPr wrap="square">
            <a:spAutoFit/>
          </a:bodyPr>
          <a:lstStyle/>
          <a:p>
            <a:pPr marL="732155" marR="5080">
              <a:lnSpc>
                <a:spcPct val="128000"/>
              </a:lnSpc>
              <a:spcBef>
                <a:spcPts val="435"/>
              </a:spcBef>
            </a:pPr>
            <a:r>
              <a:rPr lang="zh-CN" altLang="en-US" sz="1600" b="1" dirty="0">
                <a:solidFill>
                  <a:srgbClr val="000066"/>
                </a:solidFill>
                <a:latin typeface="微软雅黑" panose="020B0503020204020204" pitchFamily="34" charset="-122"/>
                <a:ea typeface="微软雅黑" panose="020B0503020204020204" pitchFamily="34" charset="-122"/>
              </a:rPr>
              <a:t>对两幅输入图像进行像素与像素的加、减、乘、除计算</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017905" marR="5080" indent="-285750">
              <a:lnSpc>
                <a:spcPct val="128000"/>
              </a:lnSpc>
              <a:spcBef>
                <a:spcPts val="435"/>
              </a:spcBef>
              <a:buFont typeface="Arial" panose="020B0604020202020204" pitchFamily="34" charset="0"/>
              <a:buChar char="•"/>
            </a:pPr>
            <a:r>
              <a:rPr lang="zh-CN" altLang="en-US" sz="1600" b="1" dirty="0">
                <a:solidFill>
                  <a:srgbClr val="000066"/>
                </a:solidFill>
                <a:latin typeface="微软雅黑" panose="020B0503020204020204" pitchFamily="34" charset="-122"/>
                <a:ea typeface="微软雅黑" panose="020B0503020204020204" pitchFamily="34" charset="-122"/>
              </a:rPr>
              <a:t>加法：</a:t>
            </a:r>
            <a:r>
              <a:rPr lang="zh-CN" altLang="en-US" sz="1600" dirty="0">
                <a:solidFill>
                  <a:srgbClr val="000066"/>
                </a:solidFill>
                <a:latin typeface="微软雅黑" panose="020B0503020204020204" pitchFamily="34" charset="-122"/>
                <a:ea typeface="微软雅黑" panose="020B0503020204020204" pitchFamily="34" charset="-122"/>
              </a:rPr>
              <a:t>求平均值，降低加性噪声（</a:t>
            </a:r>
            <a:r>
              <a:rPr lang="en-US" altLang="zh-CN" sz="1600" dirty="0">
                <a:solidFill>
                  <a:srgbClr val="000066"/>
                </a:solidFill>
                <a:latin typeface="微软雅黑" panose="020B0503020204020204" pitchFamily="34" charset="-122"/>
                <a:ea typeface="微软雅黑" panose="020B0503020204020204" pitchFamily="34" charset="-122"/>
              </a:rPr>
              <a:t>Additive Noise</a:t>
            </a:r>
            <a:r>
              <a:rPr lang="zh-CN" altLang="en-US" sz="1600" dirty="0">
                <a:solidFill>
                  <a:srgbClr val="000066"/>
                </a:solidFill>
                <a:latin typeface="微软雅黑" panose="020B0503020204020204" pitchFamily="34" charset="-122"/>
                <a:ea typeface="微软雅黑" panose="020B0503020204020204" pitchFamily="34" charset="-122"/>
              </a:rPr>
              <a:t>）</a:t>
            </a:r>
            <a:endParaRPr lang="en-US" altLang="zh-CN" sz="1600" dirty="0">
              <a:solidFill>
                <a:srgbClr val="000066"/>
              </a:solidFill>
              <a:latin typeface="微软雅黑" panose="020B0503020204020204" pitchFamily="34" charset="-122"/>
              <a:ea typeface="微软雅黑" panose="020B0503020204020204" pitchFamily="34" charset="-122"/>
            </a:endParaRPr>
          </a:p>
          <a:p>
            <a:pPr marL="1017905" marR="5080" indent="-285750">
              <a:lnSpc>
                <a:spcPct val="128000"/>
              </a:lnSpc>
              <a:spcBef>
                <a:spcPts val="435"/>
              </a:spcBef>
              <a:buFont typeface="Arial" panose="020B0604020202020204" pitchFamily="34" charset="0"/>
              <a:buChar char="•"/>
            </a:pPr>
            <a:r>
              <a:rPr lang="zh-CN" altLang="en-US" sz="1600" b="1" dirty="0">
                <a:solidFill>
                  <a:srgbClr val="000066"/>
                </a:solidFill>
                <a:latin typeface="微软雅黑" panose="020B0503020204020204" pitchFamily="34" charset="-122"/>
                <a:ea typeface="微软雅黑" panose="020B0503020204020204" pitchFamily="34" charset="-122"/>
              </a:rPr>
              <a:t>减法：</a:t>
            </a:r>
            <a:r>
              <a:rPr lang="zh-CN" altLang="en-US" sz="1600" dirty="0">
                <a:solidFill>
                  <a:srgbClr val="000066"/>
                </a:solidFill>
                <a:latin typeface="微软雅黑" panose="020B0503020204020204" pitchFamily="34" charset="-122"/>
                <a:ea typeface="微软雅黑" panose="020B0503020204020204" pitchFamily="34" charset="-122"/>
              </a:rPr>
              <a:t>去除加性图案，检测视频运动</a:t>
            </a:r>
            <a:endParaRPr lang="en-US" altLang="zh-CN" sz="1600" dirty="0">
              <a:solidFill>
                <a:srgbClr val="000066"/>
              </a:solidFill>
              <a:latin typeface="微软雅黑" panose="020B0503020204020204" pitchFamily="34" charset="-122"/>
              <a:ea typeface="微软雅黑" panose="020B0503020204020204" pitchFamily="34" charset="-122"/>
            </a:endParaRPr>
          </a:p>
          <a:p>
            <a:pPr marL="1017905" marR="5080" indent="-285750">
              <a:lnSpc>
                <a:spcPct val="128000"/>
              </a:lnSpc>
              <a:spcBef>
                <a:spcPts val="435"/>
              </a:spcBef>
              <a:buFont typeface="Arial" panose="020B0604020202020204" pitchFamily="34" charset="0"/>
              <a:buChar char="•"/>
            </a:pPr>
            <a:r>
              <a:rPr lang="zh-CN" altLang="en-US" sz="1600" b="1" dirty="0">
                <a:solidFill>
                  <a:srgbClr val="000066"/>
                </a:solidFill>
                <a:latin typeface="微软雅黑" panose="020B0503020204020204" pitchFamily="34" charset="-122"/>
                <a:ea typeface="微软雅黑" panose="020B0503020204020204" pitchFamily="34" charset="-122"/>
              </a:rPr>
              <a:t>乘法：</a:t>
            </a:r>
            <a:r>
              <a:rPr lang="zh-CN" altLang="en-US" sz="1600" dirty="0">
                <a:solidFill>
                  <a:srgbClr val="000066"/>
                </a:solidFill>
                <a:latin typeface="微软雅黑" panose="020B0503020204020204" pitchFamily="34" charset="-122"/>
                <a:ea typeface="微软雅黑" panose="020B0503020204020204" pitchFamily="34" charset="-122"/>
              </a:rPr>
              <a:t>突出感兴趣的区域，遮住不感兴趣的区域</a:t>
            </a:r>
            <a:endParaRPr lang="en-US" altLang="zh-CN" sz="1600" dirty="0">
              <a:solidFill>
                <a:srgbClr val="000066"/>
              </a:solidFill>
              <a:latin typeface="微软雅黑" panose="020B0503020204020204" pitchFamily="34" charset="-122"/>
              <a:ea typeface="微软雅黑" panose="020B0503020204020204" pitchFamily="34" charset="-122"/>
            </a:endParaRPr>
          </a:p>
          <a:p>
            <a:pPr marL="1017905" marR="5080" indent="-285750">
              <a:lnSpc>
                <a:spcPct val="128000"/>
              </a:lnSpc>
              <a:spcBef>
                <a:spcPts val="435"/>
              </a:spcBef>
              <a:buFont typeface="Arial" panose="020B0604020202020204" pitchFamily="34" charset="0"/>
              <a:buChar char="•"/>
            </a:pPr>
            <a:r>
              <a:rPr lang="zh-CN" altLang="en-US" sz="1600" b="1" dirty="0">
                <a:solidFill>
                  <a:srgbClr val="000066"/>
                </a:solidFill>
                <a:latin typeface="微软雅黑" panose="020B0503020204020204" pitchFamily="34" charset="-122"/>
                <a:ea typeface="微软雅黑" panose="020B0503020204020204" pitchFamily="34" charset="-122"/>
              </a:rPr>
              <a:t>除法：</a:t>
            </a:r>
            <a:r>
              <a:rPr lang="zh-CN" altLang="en-US" sz="1600" dirty="0">
                <a:solidFill>
                  <a:srgbClr val="000066"/>
                </a:solidFill>
                <a:latin typeface="微软雅黑" panose="020B0503020204020204" pitchFamily="34" charset="-122"/>
                <a:ea typeface="微软雅黑" panose="020B0503020204020204" pitchFamily="34" charset="-122"/>
              </a:rPr>
              <a:t>多光谱图像中求波段相似比</a:t>
            </a:r>
            <a:endParaRPr lang="en-US" altLang="zh-CN" sz="1600" dirty="0">
              <a:solidFill>
                <a:srgbClr val="00006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461697" y="175128"/>
            <a:ext cx="1163472"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基本运算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814070" y="3264535"/>
            <a:ext cx="4098925" cy="1588770"/>
          </a:xfrm>
          <a:prstGeom prst="rect">
            <a:avLst/>
          </a:prstGeom>
        </p:spPr>
      </p:pic>
      <p:sp>
        <p:nvSpPr>
          <p:cNvPr id="5" name="文本框 4"/>
          <p:cNvSpPr txBox="1"/>
          <p:nvPr/>
        </p:nvSpPr>
        <p:spPr>
          <a:xfrm>
            <a:off x="72390" y="2858770"/>
            <a:ext cx="5582920" cy="405765"/>
          </a:xfrm>
          <a:prstGeom prst="rect">
            <a:avLst/>
          </a:prstGeom>
          <a:noFill/>
        </p:spPr>
        <p:txBody>
          <a:bodyPr wrap="square" rtlCol="0" anchor="t">
            <a:spAutoFit/>
          </a:bodyPr>
          <a:p>
            <a:pPr marL="732155" marR="5080" algn="l">
              <a:lnSpc>
                <a:spcPct val="128000"/>
              </a:lnSpc>
              <a:spcBef>
                <a:spcPts val="435"/>
              </a:spcBef>
            </a:pPr>
            <a:r>
              <a:rPr lang="zh-CN" altLang="en-US" sz="1600" b="1" dirty="0">
                <a:solidFill>
                  <a:srgbClr val="C00000"/>
                </a:solidFill>
                <a:latin typeface="微软雅黑" panose="020B0503020204020204" pitchFamily="34" charset="-122"/>
                <a:ea typeface="微软雅黑" panose="020B0503020204020204" pitchFamily="34" charset="-122"/>
                <a:sym typeface="+mn-ea"/>
              </a:rPr>
              <a:t>应用例子：</a:t>
            </a:r>
            <a:r>
              <a:rPr lang="zh-CN" altLang="en-US" sz="1600" b="1" dirty="0">
                <a:solidFill>
                  <a:srgbClr val="000066"/>
                </a:solidFill>
                <a:latin typeface="微软雅黑" panose="020B0503020204020204" pitchFamily="34" charset="-122"/>
                <a:ea typeface="微软雅黑" panose="020B0503020204020204" pitchFamily="34" charset="-122"/>
                <a:sym typeface="+mn-ea"/>
              </a:rPr>
              <a:t>视频帧求差</a:t>
            </a:r>
            <a:r>
              <a:rPr lang="en-US" altLang="zh-CN" sz="1600" b="1" dirty="0">
                <a:solidFill>
                  <a:srgbClr val="000066"/>
                </a:solidFill>
                <a:latin typeface="微软雅黑" panose="020B0503020204020204" pitchFamily="34" charset="-122"/>
                <a:ea typeface="微软雅黑" panose="020B0503020204020204" pitchFamily="34" charset="-122"/>
                <a:sym typeface="+mn-ea"/>
              </a:rPr>
              <a:t>----</a:t>
            </a:r>
            <a:r>
              <a:rPr lang="zh-CN" altLang="en-US" sz="1600" b="1" dirty="0">
                <a:solidFill>
                  <a:srgbClr val="000066"/>
                </a:solidFill>
                <a:latin typeface="微软雅黑" panose="020B0503020204020204" pitchFamily="34" charset="-122"/>
                <a:ea typeface="微软雅黑" panose="020B0503020204020204" pitchFamily="34" charset="-122"/>
                <a:sym typeface="+mn-ea"/>
              </a:rPr>
              <a:t>》目标侵入异常</a:t>
            </a:r>
            <a:r>
              <a:rPr lang="zh-CN" altLang="en-US" sz="1600" b="1" dirty="0">
                <a:solidFill>
                  <a:srgbClr val="000066"/>
                </a:solidFill>
                <a:latin typeface="微软雅黑" panose="020B0503020204020204" pitchFamily="34" charset="-122"/>
                <a:ea typeface="微软雅黑" panose="020B0503020204020204" pitchFamily="34" charset="-122"/>
                <a:sym typeface="+mn-ea"/>
              </a:rPr>
              <a:t>检测</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6321" y="166937"/>
            <a:ext cx="29817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4.2</a:t>
            </a:r>
            <a:r>
              <a:rPr lang="zh-CN" altLang="en-US" sz="1600" b="1" dirty="0">
                <a:solidFill>
                  <a:srgbClr val="000000"/>
                </a:solidFill>
                <a:latin typeface="微软雅黑" panose="020B0503020204020204" pitchFamily="34" charset="-122"/>
                <a:ea typeface="微软雅黑" panose="020B0503020204020204" pitchFamily="34" charset="-122"/>
              </a:rPr>
              <a:t> 图像的基本运算概要</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1641796"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(3) </a:t>
            </a:r>
            <a:r>
              <a:rPr lang="zh-CN" altLang="en-US" sz="1600" b="1" dirty="0">
                <a:solidFill>
                  <a:srgbClr val="000066"/>
                </a:solidFill>
                <a:latin typeface="微软雅黑" panose="020B0503020204020204" pitchFamily="34" charset="-122"/>
                <a:ea typeface="微软雅黑" panose="020B0503020204020204" pitchFamily="34" charset="-122"/>
              </a:rPr>
              <a:t>几何运算</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7" name="矩形 6"/>
          <p:cNvSpPr/>
          <p:nvPr/>
        </p:nvSpPr>
        <p:spPr>
          <a:xfrm>
            <a:off x="-161925" y="1050925"/>
            <a:ext cx="6758940" cy="3437890"/>
          </a:xfrm>
          <a:prstGeom prst="rect">
            <a:avLst/>
          </a:prstGeom>
        </p:spPr>
        <p:txBody>
          <a:bodyPr wrap="square">
            <a:noAutofit/>
          </a:bodyPr>
          <a:lstStyle/>
          <a:p>
            <a:pPr marL="732155" marR="5080">
              <a:lnSpc>
                <a:spcPct val="128000"/>
              </a:lnSpc>
              <a:spcBef>
                <a:spcPts val="435"/>
              </a:spcBef>
            </a:pPr>
            <a:r>
              <a:rPr lang="zh-CN" altLang="en-US" sz="1600" b="1" dirty="0">
                <a:solidFill>
                  <a:srgbClr val="000066"/>
                </a:solidFill>
                <a:latin typeface="微软雅黑" panose="020B0503020204020204" pitchFamily="34" charset="-122"/>
                <a:ea typeface="微软雅黑" panose="020B0503020204020204" pitchFamily="34" charset="-122"/>
              </a:rPr>
              <a:t>改变图像中各个物体之间空间关系的运算输出图像的像素值</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32155" marR="5080">
              <a:lnSpc>
                <a:spcPct val="128000"/>
              </a:lnSpc>
              <a:spcBef>
                <a:spcPts val="435"/>
              </a:spcBef>
            </a:pPr>
            <a:r>
              <a:rPr lang="zh-CN" altLang="en-US" sz="1600" b="1" dirty="0">
                <a:solidFill>
                  <a:srgbClr val="000066"/>
                </a:solidFill>
                <a:latin typeface="微软雅黑" panose="020B0503020204020204" pitchFamily="34" charset="-122"/>
                <a:ea typeface="微软雅黑" panose="020B0503020204020204" pitchFamily="34" charset="-122"/>
              </a:rPr>
              <a:t>用于图像的几何校正和图像变形</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075055" marR="5080" indent="-342900">
              <a:lnSpc>
                <a:spcPct val="128000"/>
              </a:lnSpc>
              <a:spcBef>
                <a:spcPts val="435"/>
              </a:spcBef>
              <a:buFont typeface="+mj-ea"/>
              <a:buAutoNum type="circleNumDbPlain"/>
            </a:pPr>
            <a:r>
              <a:rPr lang="zh-CN" altLang="en-US" sz="1600" b="1" dirty="0">
                <a:solidFill>
                  <a:srgbClr val="000066"/>
                </a:solidFill>
                <a:latin typeface="微软雅黑" panose="020B0503020204020204" pitchFamily="34" charset="-122"/>
                <a:ea typeface="微软雅黑" panose="020B0503020204020204" pitchFamily="34" charset="-122"/>
              </a:rPr>
              <a:t>图像像素坐标的变换：</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075055" marR="5080" indent="-342900">
              <a:lnSpc>
                <a:spcPct val="128000"/>
              </a:lnSpc>
              <a:spcBef>
                <a:spcPts val="435"/>
              </a:spcBef>
              <a:buFont typeface="+mj-ea"/>
              <a:buAutoNum type="circleNumDbPlain"/>
            </a:pPr>
            <a:r>
              <a:rPr lang="zh-CN" altLang="en-US" sz="1600" b="1" dirty="0">
                <a:solidFill>
                  <a:srgbClr val="000066"/>
                </a:solidFill>
                <a:latin typeface="微软雅黑" panose="020B0503020204020204" pitchFamily="34" charset="-122"/>
                <a:ea typeface="微软雅黑" panose="020B0503020204020204" pitchFamily="34" charset="-122"/>
              </a:rPr>
              <a:t>灰度的差值：</a:t>
            </a:r>
            <a:endParaRPr lang="zh-CN" altLang="en-US" sz="1400" dirty="0">
              <a:solidFill>
                <a:srgbClr val="000066"/>
              </a:solidFill>
              <a:latin typeface="微软雅黑" panose="020B0503020204020204" pitchFamily="34" charset="-122"/>
              <a:ea typeface="微软雅黑" panose="020B0503020204020204" pitchFamily="34" charset="-122"/>
            </a:endParaRPr>
          </a:p>
          <a:p>
            <a:pPr marL="1532255" marR="5080" lvl="1" indent="-342900">
              <a:lnSpc>
                <a:spcPct val="128000"/>
              </a:lnSpc>
              <a:spcBef>
                <a:spcPts val="435"/>
              </a:spcBef>
              <a:buFont typeface="Arial" panose="020B0604020202020204" pitchFamily="34" charset="0"/>
              <a:buChar char="•"/>
            </a:pPr>
            <a:r>
              <a:rPr lang="zh-CN" altLang="en-US" sz="1400" dirty="0">
                <a:solidFill>
                  <a:srgbClr val="000066"/>
                </a:solidFill>
                <a:latin typeface="微软雅黑" panose="020B0503020204020204" pitchFamily="34" charset="-122"/>
                <a:ea typeface="微软雅黑" panose="020B0503020204020204" pitchFamily="34" charset="-122"/>
              </a:rPr>
              <a:t>经过空间变换后，需要计算新的采样栅格上的像素值。</a:t>
            </a:r>
            <a:endParaRPr lang="en-US" altLang="zh-CN" sz="1400" dirty="0">
              <a:solidFill>
                <a:srgbClr val="00006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461697" y="175128"/>
            <a:ext cx="1163472"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基本运算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524000" y="2869565"/>
            <a:ext cx="3247390" cy="21717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48F63A3B-78C7-47BE-AE5E-E10140E04643}" type="slidenum">
              <a:rPr lang="en-US" dirty="0"/>
            </a:fld>
            <a:endParaRPr lang="en-US" dirty="0"/>
          </a:p>
        </p:txBody>
      </p:sp>
      <p:sp>
        <p:nvSpPr>
          <p:cNvPr id="3" name="文本框 2"/>
          <p:cNvSpPr txBox="1"/>
          <p:nvPr/>
        </p:nvSpPr>
        <p:spPr>
          <a:xfrm>
            <a:off x="224790" y="1050925"/>
            <a:ext cx="2705735" cy="1692910"/>
          </a:xfrm>
          <a:prstGeom prst="rect">
            <a:avLst/>
          </a:prstGeom>
          <a:noFill/>
        </p:spPr>
        <p:txBody>
          <a:bodyPr wrap="square" rtlCol="0" anchor="t">
            <a:spAutoFit/>
          </a:bodyPr>
          <a:p>
            <a:pPr marL="1532255" marR="5080" lvl="1" indent="-342900">
              <a:lnSpc>
                <a:spcPct val="128000"/>
              </a:lnSpc>
              <a:spcBef>
                <a:spcPts val="435"/>
              </a:spcBef>
              <a:buFont typeface="Arial" panose="020B0604020202020204" pitchFamily="34" charset="0"/>
              <a:buChar char="•"/>
            </a:pPr>
            <a:r>
              <a:rPr lang="zh-CN" altLang="en-US" sz="1400" dirty="0">
                <a:solidFill>
                  <a:srgbClr val="000066"/>
                </a:solidFill>
                <a:latin typeface="微软雅黑" panose="020B0503020204020204" pitchFamily="34" charset="-122"/>
                <a:ea typeface="微软雅黑" panose="020B0503020204020204" pitchFamily="34" charset="-122"/>
                <a:sym typeface="+mn-ea"/>
              </a:rPr>
              <a:t>刚性变换</a:t>
            </a:r>
            <a:endParaRPr lang="en-US" altLang="zh-CN" sz="1400" dirty="0">
              <a:solidFill>
                <a:srgbClr val="000066"/>
              </a:solidFill>
              <a:latin typeface="微软雅黑" panose="020B0503020204020204" pitchFamily="34" charset="-122"/>
              <a:ea typeface="微软雅黑" panose="020B0503020204020204" pitchFamily="34" charset="-122"/>
            </a:endParaRPr>
          </a:p>
          <a:p>
            <a:pPr marL="1532255" marR="5080" lvl="1" indent="-342900">
              <a:lnSpc>
                <a:spcPct val="128000"/>
              </a:lnSpc>
              <a:spcBef>
                <a:spcPts val="435"/>
              </a:spcBef>
              <a:buFont typeface="Arial" panose="020B0604020202020204" pitchFamily="34" charset="0"/>
              <a:buChar char="•"/>
            </a:pPr>
            <a:r>
              <a:rPr lang="zh-CN" altLang="en-US" sz="1400" dirty="0">
                <a:solidFill>
                  <a:srgbClr val="000066"/>
                </a:solidFill>
                <a:latin typeface="微软雅黑" panose="020B0503020204020204" pitchFamily="34" charset="-122"/>
                <a:ea typeface="微软雅黑" panose="020B0503020204020204" pitchFamily="34" charset="-122"/>
                <a:sym typeface="+mn-ea"/>
              </a:rPr>
              <a:t>相似变换</a:t>
            </a:r>
            <a:endParaRPr lang="en-US" altLang="zh-CN" sz="1400" dirty="0">
              <a:solidFill>
                <a:srgbClr val="000066"/>
              </a:solidFill>
              <a:latin typeface="微软雅黑" panose="020B0503020204020204" pitchFamily="34" charset="-122"/>
              <a:ea typeface="微软雅黑" panose="020B0503020204020204" pitchFamily="34" charset="-122"/>
            </a:endParaRPr>
          </a:p>
          <a:p>
            <a:pPr marL="1532255" marR="5080" lvl="1" indent="-342900">
              <a:lnSpc>
                <a:spcPct val="128000"/>
              </a:lnSpc>
              <a:spcBef>
                <a:spcPts val="435"/>
              </a:spcBef>
              <a:buFont typeface="Arial" panose="020B0604020202020204" pitchFamily="34" charset="0"/>
              <a:buChar char="•"/>
            </a:pPr>
            <a:r>
              <a:rPr lang="zh-CN" altLang="en-US" sz="1400" dirty="0">
                <a:solidFill>
                  <a:srgbClr val="000066"/>
                </a:solidFill>
                <a:latin typeface="微软雅黑" panose="020B0503020204020204" pitchFamily="34" charset="-122"/>
                <a:ea typeface="微软雅黑" panose="020B0503020204020204" pitchFamily="34" charset="-122"/>
                <a:sym typeface="+mn-ea"/>
              </a:rPr>
              <a:t>仿射变换</a:t>
            </a:r>
            <a:endParaRPr lang="en-US" altLang="zh-CN" sz="1400" dirty="0">
              <a:solidFill>
                <a:srgbClr val="000066"/>
              </a:solidFill>
              <a:latin typeface="微软雅黑" panose="020B0503020204020204" pitchFamily="34" charset="-122"/>
              <a:ea typeface="微软雅黑" panose="020B0503020204020204" pitchFamily="34" charset="-122"/>
            </a:endParaRPr>
          </a:p>
          <a:p>
            <a:pPr marL="1532255" marR="5080" lvl="1" indent="-342900">
              <a:lnSpc>
                <a:spcPct val="128000"/>
              </a:lnSpc>
              <a:spcBef>
                <a:spcPts val="435"/>
              </a:spcBef>
              <a:buFont typeface="Arial" panose="020B0604020202020204" pitchFamily="34" charset="0"/>
              <a:buChar char="•"/>
            </a:pPr>
            <a:r>
              <a:rPr lang="zh-CN" altLang="en-US" sz="1400" dirty="0">
                <a:solidFill>
                  <a:srgbClr val="000066"/>
                </a:solidFill>
                <a:latin typeface="微软雅黑" panose="020B0503020204020204" pitchFamily="34" charset="-122"/>
                <a:ea typeface="微软雅黑" panose="020B0503020204020204" pitchFamily="34" charset="-122"/>
                <a:sym typeface="+mn-ea"/>
              </a:rPr>
              <a:t>单应性变换</a:t>
            </a:r>
            <a:endParaRPr lang="en-US" altLang="zh-CN" sz="1400" dirty="0">
              <a:solidFill>
                <a:srgbClr val="000066"/>
              </a:solidFill>
              <a:latin typeface="微软雅黑" panose="020B0503020204020204" pitchFamily="34" charset="-122"/>
              <a:ea typeface="微软雅黑" panose="020B0503020204020204" pitchFamily="34" charset="-122"/>
            </a:endParaRPr>
          </a:p>
          <a:p>
            <a:pPr marL="1532255" marR="5080" lvl="1" indent="-342900">
              <a:lnSpc>
                <a:spcPct val="128000"/>
              </a:lnSpc>
              <a:spcBef>
                <a:spcPts val="435"/>
              </a:spcBef>
              <a:buFont typeface="Arial" panose="020B0604020202020204" pitchFamily="34" charset="0"/>
              <a:buChar char="•"/>
            </a:pPr>
            <a:r>
              <a:rPr lang="zh-CN" altLang="en-US" sz="1400" dirty="0">
                <a:solidFill>
                  <a:srgbClr val="000066"/>
                </a:solidFill>
                <a:latin typeface="微软雅黑" panose="020B0503020204020204" pitchFamily="34" charset="-122"/>
                <a:ea typeface="微软雅黑" panose="020B0503020204020204" pitchFamily="34" charset="-122"/>
                <a:sym typeface="+mn-ea"/>
              </a:rPr>
              <a:t>弹性变换</a:t>
            </a:r>
            <a:endParaRPr lang="zh-CN" altLang="en-US" sz="1400" dirty="0">
              <a:solidFill>
                <a:srgbClr val="000066"/>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666321" y="166937"/>
            <a:ext cx="2981754" cy="338554"/>
          </a:xfrm>
          <a:prstGeom prst="rect">
            <a:avLst/>
          </a:prstGeom>
          <a:noFill/>
        </p:spPr>
        <p:txBody>
          <a:bodyPr wrap="square" rtlCol="0">
            <a:spAutoFit/>
          </a:bodyPr>
          <a:p>
            <a:pPr algn="ctr"/>
            <a:r>
              <a:rPr lang="en-US" altLang="zh-CN" sz="1600" b="1" dirty="0">
                <a:solidFill>
                  <a:srgbClr val="000000"/>
                </a:solidFill>
                <a:latin typeface="微软雅黑" panose="020B0503020204020204" pitchFamily="34" charset="-122"/>
                <a:ea typeface="微软雅黑" panose="020B0503020204020204" pitchFamily="34" charset="-122"/>
              </a:rPr>
              <a:t>4.2</a:t>
            </a:r>
            <a:r>
              <a:rPr lang="zh-CN" altLang="en-US" sz="1600" b="1" dirty="0">
                <a:solidFill>
                  <a:srgbClr val="000000"/>
                </a:solidFill>
                <a:latin typeface="微软雅黑" panose="020B0503020204020204" pitchFamily="34" charset="-122"/>
                <a:ea typeface="微软雅黑" panose="020B0503020204020204" pitchFamily="34" charset="-122"/>
              </a:rPr>
              <a:t> 图像的基本运算概要</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2438400" cy="337185"/>
          </a:xfrm>
          <a:prstGeom prst="rect">
            <a:avLst/>
          </a:prstGeom>
        </p:spPr>
        <p:txBody>
          <a:bodyPr wrap="none">
            <a:spAutoFit/>
          </a:bodyPr>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(3) </a:t>
            </a:r>
            <a:r>
              <a:rPr lang="zh-CN" altLang="en-US" sz="1600" b="1" dirty="0">
                <a:solidFill>
                  <a:srgbClr val="000066"/>
                </a:solidFill>
                <a:latin typeface="微软雅黑" panose="020B0503020204020204" pitchFamily="34" charset="-122"/>
                <a:ea typeface="微软雅黑" panose="020B0503020204020204" pitchFamily="34" charset="-122"/>
              </a:rPr>
              <a:t>几何运算</a:t>
            </a:r>
            <a:r>
              <a:rPr lang="zh-CN" altLang="en-US" sz="1600" b="1" dirty="0">
                <a:solidFill>
                  <a:srgbClr val="C00000"/>
                </a:solidFill>
                <a:latin typeface="微软雅黑" panose="020B0503020204020204" pitchFamily="34" charset="-122"/>
                <a:ea typeface="微软雅黑" panose="020B0503020204020204" pitchFamily="34" charset="-122"/>
              </a:rPr>
              <a:t>【拓展】</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461697" y="175128"/>
            <a:ext cx="1163472" cy="338554"/>
          </a:xfrm>
          <a:prstGeom prst="rect">
            <a:avLst/>
          </a:prstGeom>
          <a:noFill/>
        </p:spPr>
        <p:txBody>
          <a:bodyPr wrap="square" rtlCol="0">
            <a:spAutoFit/>
          </a:bodyPr>
          <a:p>
            <a:r>
              <a:rPr lang="zh-CN" altLang="en-US" sz="1600" b="1" dirty="0" smtClean="0">
                <a:solidFill>
                  <a:schemeClr val="bg1"/>
                </a:solidFill>
                <a:latin typeface="微软雅黑" panose="020B0503020204020204" pitchFamily="34" charset="-122"/>
                <a:ea typeface="微软雅黑" panose="020B0503020204020204" pitchFamily="34" charset="-122"/>
              </a:rPr>
              <a:t>基本运算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872105" y="947420"/>
            <a:ext cx="3364865" cy="2130425"/>
          </a:xfrm>
          <a:prstGeom prst="rect">
            <a:avLst/>
          </a:prstGeom>
        </p:spPr>
      </p:pic>
      <p:pic>
        <p:nvPicPr>
          <p:cNvPr id="6" name="图片 5"/>
          <p:cNvPicPr>
            <a:picLocks noChangeAspect="1"/>
          </p:cNvPicPr>
          <p:nvPr/>
        </p:nvPicPr>
        <p:blipFill>
          <a:blip r:embed="rId2"/>
          <a:stretch>
            <a:fillRect/>
          </a:stretch>
        </p:blipFill>
        <p:spPr>
          <a:xfrm>
            <a:off x="367665" y="2900045"/>
            <a:ext cx="5760720" cy="19627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5696" y="104707"/>
            <a:ext cx="29817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4.2</a:t>
            </a:r>
            <a:r>
              <a:rPr lang="zh-CN" altLang="en-US" sz="1600" b="1" dirty="0">
                <a:solidFill>
                  <a:srgbClr val="000000"/>
                </a:solidFill>
                <a:latin typeface="微软雅黑" panose="020B0503020204020204" pitchFamily="34" charset="-122"/>
                <a:ea typeface="微软雅黑" panose="020B0503020204020204" pitchFamily="34" charset="-122"/>
              </a:rPr>
              <a:t> 图像的基本运算概要</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2052165"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 </a:t>
            </a:r>
            <a:r>
              <a:rPr lang="zh-CN" altLang="en-US" sz="1600" b="1" dirty="0">
                <a:solidFill>
                  <a:srgbClr val="000066"/>
                </a:solidFill>
                <a:latin typeface="微软雅黑" panose="020B0503020204020204" pitchFamily="34" charset="-122"/>
                <a:ea typeface="微软雅黑" panose="020B0503020204020204" pitchFamily="34" charset="-122"/>
              </a:rPr>
              <a:t>空间领域运算</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7" name="矩形 6"/>
          <p:cNvSpPr/>
          <p:nvPr/>
        </p:nvSpPr>
        <p:spPr>
          <a:xfrm>
            <a:off x="-133985" y="902931"/>
            <a:ext cx="6759044" cy="2158540"/>
          </a:xfrm>
          <a:prstGeom prst="rect">
            <a:avLst/>
          </a:prstGeom>
        </p:spPr>
        <p:txBody>
          <a:bodyPr wrap="square">
            <a:spAutoFit/>
          </a:bodyPr>
          <a:lstStyle/>
          <a:p>
            <a:pPr marL="732155" marR="5080">
              <a:lnSpc>
                <a:spcPct val="128000"/>
              </a:lnSpc>
              <a:spcBef>
                <a:spcPts val="435"/>
              </a:spcBef>
            </a:pPr>
            <a:r>
              <a:rPr lang="zh-CN" altLang="en-US" sz="1600" b="1" dirty="0">
                <a:solidFill>
                  <a:srgbClr val="000066"/>
                </a:solidFill>
                <a:latin typeface="微软雅黑" panose="020B0503020204020204" pitchFamily="34" charset="-122"/>
                <a:ea typeface="微软雅黑" panose="020B0503020204020204" pitchFamily="34" charset="-122"/>
              </a:rPr>
              <a:t>输出图像中的每个像素值由对应的输入像素及其邻域内邻居像素共同决定的图像运算</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017905" marR="5080" indent="-285750">
              <a:lnSpc>
                <a:spcPct val="128000"/>
              </a:lnSpc>
              <a:spcBef>
                <a:spcPts val="435"/>
              </a:spcBef>
              <a:buFont typeface="Arial" panose="020B0604020202020204" pitchFamily="34" charset="0"/>
              <a:buChar char="•"/>
            </a:pPr>
            <a:r>
              <a:rPr lang="zh-CN" altLang="en-US" sz="1600" b="1" dirty="0">
                <a:solidFill>
                  <a:srgbClr val="000066"/>
                </a:solidFill>
                <a:latin typeface="微软雅黑" panose="020B0503020204020204" pitchFamily="34" charset="-122"/>
                <a:ea typeface="微软雅黑" panose="020B0503020204020204" pitchFamily="34" charset="-122"/>
              </a:rPr>
              <a:t>上下文像素相关的</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017905" marR="5080" indent="-285750">
              <a:lnSpc>
                <a:spcPct val="128000"/>
              </a:lnSpc>
              <a:spcBef>
                <a:spcPts val="435"/>
              </a:spcBef>
              <a:buFont typeface="Arial" panose="020B0604020202020204" pitchFamily="34" charset="0"/>
              <a:buChar char="•"/>
            </a:pPr>
            <a:r>
              <a:rPr lang="zh-CN" altLang="en-US" sz="1600" b="1" dirty="0">
                <a:solidFill>
                  <a:srgbClr val="000066"/>
                </a:solidFill>
                <a:latin typeface="微软雅黑" panose="020B0503020204020204" pitchFamily="34" charset="-122"/>
                <a:ea typeface="微软雅黑" panose="020B0503020204020204" pitchFamily="34" charset="-122"/>
              </a:rPr>
              <a:t>主要作用是图像滤波：</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475105" marR="5080" lvl="1" indent="-285750">
              <a:lnSpc>
                <a:spcPct val="128000"/>
              </a:lnSpc>
              <a:spcBef>
                <a:spcPts val="435"/>
              </a:spcBef>
              <a:buFont typeface="Arial" panose="020B0604020202020204" pitchFamily="34" charset="0"/>
              <a:buChar char="•"/>
            </a:pPr>
            <a:r>
              <a:rPr lang="zh-CN" altLang="en-US" sz="1600" dirty="0">
                <a:solidFill>
                  <a:srgbClr val="000066"/>
                </a:solidFill>
                <a:latin typeface="微软雅黑" panose="020B0503020204020204" pitchFamily="34" charset="-122"/>
                <a:ea typeface="微软雅黑" panose="020B0503020204020204" pitchFamily="34" charset="-122"/>
              </a:rPr>
              <a:t>空域线性滤波</a:t>
            </a:r>
            <a:endParaRPr lang="en-US" altLang="zh-CN" sz="1600" dirty="0">
              <a:solidFill>
                <a:srgbClr val="000066"/>
              </a:solidFill>
              <a:latin typeface="微软雅黑" panose="020B0503020204020204" pitchFamily="34" charset="-122"/>
              <a:ea typeface="微软雅黑" panose="020B0503020204020204" pitchFamily="34" charset="-122"/>
            </a:endParaRPr>
          </a:p>
          <a:p>
            <a:pPr marL="1475105" marR="5080" lvl="1" indent="-285750">
              <a:lnSpc>
                <a:spcPct val="128000"/>
              </a:lnSpc>
              <a:spcBef>
                <a:spcPts val="435"/>
              </a:spcBef>
              <a:buFont typeface="Arial" panose="020B0604020202020204" pitchFamily="34" charset="0"/>
              <a:buChar char="•"/>
            </a:pPr>
            <a:r>
              <a:rPr lang="zh-CN" altLang="en-US" sz="1600" dirty="0">
                <a:solidFill>
                  <a:srgbClr val="000066"/>
                </a:solidFill>
                <a:latin typeface="微软雅黑" panose="020B0503020204020204" pitchFamily="34" charset="-122"/>
                <a:ea typeface="微软雅黑" panose="020B0503020204020204" pitchFamily="34" charset="-122"/>
              </a:rPr>
              <a:t>非线性滤波</a:t>
            </a:r>
            <a:endParaRPr lang="zh-CN" altLang="en-US" sz="1600" dirty="0">
              <a:solidFill>
                <a:srgbClr val="00006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461697" y="175128"/>
            <a:ext cx="1163472"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基本运算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416685" y="3183890"/>
            <a:ext cx="4165600" cy="18573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a:off x="401528" y="1017153"/>
            <a:ext cx="0" cy="2545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74345" y="1595755"/>
            <a:ext cx="6320155" cy="1522095"/>
          </a:xfrm>
          <a:prstGeom prst="rect">
            <a:avLst/>
          </a:prstGeom>
        </p:spPr>
        <p:txBody>
          <a:bodyPr wrap="square">
            <a:spAutoFit/>
          </a:bodyPr>
          <a:lstStyle/>
          <a:p>
            <a:pPr indent="0">
              <a:lnSpc>
                <a:spcPct val="150000"/>
              </a:lnSpc>
              <a:buFont typeface="Wingdings" panose="05000000000000000000" pitchFamily="2" charset="2"/>
              <a:buNone/>
            </a:pPr>
            <a:r>
              <a:rPr lang="en-US" altLang="zh-CN" sz="4400" b="1" dirty="0">
                <a:solidFill>
                  <a:srgbClr val="000066"/>
                </a:solidFill>
                <a:latin typeface="微软雅黑" panose="020B0503020204020204" pitchFamily="34" charset="-122"/>
                <a:ea typeface="微软雅黑" panose="020B0503020204020204" pitchFamily="34" charset="-122"/>
              </a:rPr>
              <a:t>4.3 </a:t>
            </a:r>
            <a:r>
              <a:rPr lang="en-US" altLang="zh-CN" sz="4400" b="1" dirty="0">
                <a:solidFill>
                  <a:srgbClr val="000066"/>
                </a:solidFill>
                <a:latin typeface="微软雅黑" panose="020B0503020204020204" pitchFamily="34" charset="-122"/>
                <a:ea typeface="微软雅黑" panose="020B0503020204020204" pitchFamily="34" charset="-122"/>
                <a:sym typeface="+mn-ea"/>
              </a:rPr>
              <a:t>图像代数与逻辑运算</a:t>
            </a:r>
            <a:endParaRPr lang="zh-CN" altLang="en-US" sz="4400" b="1" dirty="0">
              <a:solidFill>
                <a:srgbClr val="000000"/>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zh-CN" altLang="en-US" b="1" dirty="0">
                <a:solidFill>
                  <a:srgbClr val="000066"/>
                </a:solidFill>
                <a:latin typeface="微软雅黑" panose="020B0503020204020204" pitchFamily="34" charset="-122"/>
                <a:ea typeface="微软雅黑" panose="020B0503020204020204" pitchFamily="34" charset="-122"/>
              </a:rPr>
              <a:t>	</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5696" y="104707"/>
            <a:ext cx="29817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4.3</a:t>
            </a:r>
            <a:r>
              <a:rPr lang="zh-CN" altLang="en-US" sz="1600" b="1" dirty="0">
                <a:solidFill>
                  <a:srgbClr val="000000"/>
                </a:solidFill>
                <a:latin typeface="微软雅黑" panose="020B0503020204020204" pitchFamily="34" charset="-122"/>
                <a:ea typeface="微软雅黑" panose="020B0503020204020204" pitchFamily="34" charset="-122"/>
              </a:rPr>
              <a:t> 图像代数与逻辑运算</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矩形 6"/>
              <p:cNvSpPr/>
              <p:nvPr/>
            </p:nvSpPr>
            <p:spPr>
              <a:xfrm>
                <a:off x="-355599" y="809586"/>
                <a:ext cx="3091918" cy="407484"/>
              </a:xfrm>
              <a:prstGeom prst="rect">
                <a:avLst/>
              </a:prstGeom>
            </p:spPr>
            <p:txBody>
              <a:bodyPr wrap="square">
                <a:spAutoFit/>
              </a:bodyPr>
              <a:lstStyle/>
              <a:p>
                <a:pPr marL="732155" marR="5080">
                  <a:lnSpc>
                    <a:spcPct val="128000"/>
                  </a:lnSpc>
                  <a:spcBef>
                    <a:spcPts val="435"/>
                  </a:spcBef>
                </a:pPr>
                <a14:m>
                  <m:oMathPara xmlns:m="http://schemas.openxmlformats.org/officeDocument/2006/math">
                    <m:oMathParaPr>
                      <m:jc m:val="centerGroup"/>
                    </m:oMathParaPr>
                    <m:oMath xmlns:m="http://schemas.openxmlformats.org/officeDocument/2006/math">
                      <m:sSub>
                        <m:sSubPr>
                          <m:ctrlPr>
                            <a:rPr lang="zh-CN" altLang="zh-CN" sz="1600" b="1" i="1">
                              <a:solidFill>
                                <a:srgbClr val="000066"/>
                              </a:solidFill>
                              <a:latin typeface="Cambria Math" panose="02040503050406030204" pitchFamily="18" charset="0"/>
                              <a:ea typeface="微软雅黑" panose="020B0503020204020204" pitchFamily="34" charset="-122"/>
                            </a:rPr>
                          </m:ctrlPr>
                        </m:sSubPr>
                        <m:e>
                          <m:r>
                            <a:rPr lang="en-US" altLang="zh-CN" sz="1600" b="1">
                              <a:solidFill>
                                <a:srgbClr val="000066"/>
                              </a:solidFill>
                              <a:latin typeface="Cambria Math" panose="02040503050406030204" pitchFamily="18" charset="0"/>
                              <a:ea typeface="微软雅黑" panose="020B0503020204020204" pitchFamily="34" charset="-122"/>
                            </a:rPr>
                            <m:t>𝐼</m:t>
                          </m:r>
                        </m:e>
                        <m:sub>
                          <m:r>
                            <a:rPr lang="en-US" altLang="zh-CN" sz="1600" b="1">
                              <a:solidFill>
                                <a:srgbClr val="000066"/>
                              </a:solidFill>
                              <a:latin typeface="Cambria Math" panose="02040503050406030204" pitchFamily="18" charset="0"/>
                              <a:ea typeface="微软雅黑" panose="020B0503020204020204" pitchFamily="34" charset="-122"/>
                            </a:rPr>
                            <m:t>𝐴</m:t>
                          </m:r>
                        </m:sub>
                      </m:sSub>
                      <m:r>
                        <a:rPr lang="en-US" altLang="zh-CN" sz="1600" b="1">
                          <a:solidFill>
                            <a:srgbClr val="000066"/>
                          </a:solidFill>
                          <a:latin typeface="Cambria Math" panose="02040503050406030204" pitchFamily="18" charset="0"/>
                          <a:ea typeface="微软雅黑" panose="020B0503020204020204" pitchFamily="34" charset="-122"/>
                        </a:rPr>
                        <m:t>=</m:t>
                      </m:r>
                      <m:sSub>
                        <m:sSubPr>
                          <m:ctrlPr>
                            <a:rPr lang="zh-CN" altLang="zh-CN" sz="1600" b="1" i="1">
                              <a:solidFill>
                                <a:srgbClr val="000066"/>
                              </a:solidFill>
                              <a:latin typeface="Cambria Math" panose="02040503050406030204" pitchFamily="18" charset="0"/>
                              <a:ea typeface="微软雅黑" panose="020B0503020204020204" pitchFamily="34" charset="-122"/>
                            </a:rPr>
                          </m:ctrlPr>
                        </m:sSubPr>
                        <m:e>
                          <m:d>
                            <m:dPr>
                              <m:begChr m:val="["/>
                              <m:endChr m:val="]"/>
                              <m:ctrlPr>
                                <a:rPr lang="zh-CN" altLang="zh-CN" sz="1600" b="1" i="1">
                                  <a:solidFill>
                                    <a:srgbClr val="000066"/>
                                  </a:solidFill>
                                  <a:latin typeface="Cambria Math" panose="02040503050406030204" pitchFamily="18" charset="0"/>
                                  <a:ea typeface="微软雅黑" panose="020B0503020204020204" pitchFamily="34" charset="-122"/>
                                </a:rPr>
                              </m:ctrlPr>
                            </m:dPr>
                            <m:e>
                              <m:sSub>
                                <m:sSubPr>
                                  <m:ctrlPr>
                                    <a:rPr lang="zh-CN" altLang="zh-CN" sz="1600" b="1" i="1">
                                      <a:solidFill>
                                        <a:srgbClr val="000066"/>
                                      </a:solidFill>
                                      <a:latin typeface="Cambria Math" panose="02040503050406030204" pitchFamily="18" charset="0"/>
                                      <a:ea typeface="微软雅黑" panose="020B0503020204020204" pitchFamily="34" charset="-122"/>
                                    </a:rPr>
                                  </m:ctrlPr>
                                </m:sSubPr>
                                <m:e>
                                  <m:r>
                                    <a:rPr lang="en-US" altLang="zh-CN" sz="1600" b="1">
                                      <a:solidFill>
                                        <a:srgbClr val="000066"/>
                                      </a:solidFill>
                                      <a:latin typeface="Cambria Math" panose="02040503050406030204" pitchFamily="18" charset="0"/>
                                      <a:ea typeface="微软雅黑" panose="020B0503020204020204" pitchFamily="34" charset="-122"/>
                                    </a:rPr>
                                    <m:t>𝐼</m:t>
                                  </m:r>
                                </m:e>
                                <m:sub>
                                  <m:r>
                                    <a:rPr lang="en-US" altLang="zh-CN" sz="1600" b="1">
                                      <a:solidFill>
                                        <a:srgbClr val="000066"/>
                                      </a:solidFill>
                                      <a:latin typeface="Cambria Math" panose="02040503050406030204" pitchFamily="18" charset="0"/>
                                      <a:ea typeface="微软雅黑" panose="020B0503020204020204" pitchFamily="34" charset="-122"/>
                                    </a:rPr>
                                    <m:t>𝐴</m:t>
                                  </m:r>
                                </m:sub>
                              </m:sSub>
                              <m:d>
                                <m:dPr>
                                  <m:ctrlPr>
                                    <a:rPr lang="zh-CN" altLang="zh-CN" sz="1600" b="1" i="1">
                                      <a:solidFill>
                                        <a:srgbClr val="000066"/>
                                      </a:solidFill>
                                      <a:latin typeface="Cambria Math" panose="02040503050406030204" pitchFamily="18" charset="0"/>
                                      <a:ea typeface="微软雅黑" panose="020B0503020204020204" pitchFamily="34" charset="-122"/>
                                    </a:rPr>
                                  </m:ctrlPr>
                                </m:dPr>
                                <m:e>
                                  <m:r>
                                    <a:rPr lang="en-US" altLang="zh-CN" sz="1600" b="1">
                                      <a:solidFill>
                                        <a:srgbClr val="000066"/>
                                      </a:solidFill>
                                      <a:latin typeface="Cambria Math" panose="02040503050406030204" pitchFamily="18" charset="0"/>
                                      <a:ea typeface="微软雅黑" panose="020B0503020204020204" pitchFamily="34" charset="-122"/>
                                    </a:rPr>
                                    <m:t>𝑖</m:t>
                                  </m:r>
                                  <m:r>
                                    <a:rPr lang="en-US" altLang="zh-CN" sz="1600" b="1">
                                      <a:solidFill>
                                        <a:srgbClr val="000066"/>
                                      </a:solidFill>
                                      <a:latin typeface="Cambria Math" panose="02040503050406030204" pitchFamily="18" charset="0"/>
                                      <a:ea typeface="微软雅黑" panose="020B0503020204020204" pitchFamily="34" charset="-122"/>
                                    </a:rPr>
                                    <m:t>,</m:t>
                                  </m:r>
                                  <m:r>
                                    <a:rPr lang="en-US" altLang="zh-CN" sz="1600" b="1">
                                      <a:solidFill>
                                        <a:srgbClr val="000066"/>
                                      </a:solidFill>
                                      <a:latin typeface="Cambria Math" panose="02040503050406030204" pitchFamily="18" charset="0"/>
                                      <a:ea typeface="微软雅黑" panose="020B0503020204020204" pitchFamily="34" charset="-122"/>
                                    </a:rPr>
                                    <m:t>𝑗</m:t>
                                  </m:r>
                                </m:e>
                              </m:d>
                            </m:e>
                          </m:d>
                        </m:e>
                        <m:sub>
                          <m:r>
                            <a:rPr lang="en-US" altLang="zh-CN" sz="1600" b="1">
                              <a:solidFill>
                                <a:srgbClr val="000066"/>
                              </a:solidFill>
                              <a:latin typeface="Cambria Math" panose="02040503050406030204" pitchFamily="18" charset="0"/>
                              <a:ea typeface="微软雅黑" panose="020B0503020204020204" pitchFamily="34" charset="-122"/>
                            </a:rPr>
                            <m:t>𝑀</m:t>
                          </m:r>
                          <m:r>
                            <a:rPr lang="en-US" altLang="zh-CN" sz="1600" b="1">
                              <a:solidFill>
                                <a:srgbClr val="000066"/>
                              </a:solidFill>
                              <a:latin typeface="Cambria Math" panose="02040503050406030204" pitchFamily="18" charset="0"/>
                              <a:ea typeface="微软雅黑" panose="020B0503020204020204" pitchFamily="34" charset="-122"/>
                            </a:rPr>
                            <m:t>×</m:t>
                          </m:r>
                          <m:r>
                            <a:rPr lang="en-US" altLang="zh-CN" sz="1600" b="1">
                              <a:solidFill>
                                <a:srgbClr val="000066"/>
                              </a:solidFill>
                              <a:latin typeface="Cambria Math" panose="02040503050406030204" pitchFamily="18" charset="0"/>
                              <a:ea typeface="微软雅黑" panose="020B0503020204020204" pitchFamily="34" charset="-122"/>
                            </a:rPr>
                            <m:t>𝑁</m:t>
                          </m:r>
                        </m:sub>
                      </m:sSub>
                    </m:oMath>
                  </m:oMathPara>
                </a14:m>
                <a:endParaRPr lang="zh-CN" altLang="en-US" sz="1600" b="1" dirty="0">
                  <a:solidFill>
                    <a:srgbClr val="000066"/>
                  </a:solidFill>
                  <a:latin typeface="微软雅黑" panose="020B0503020204020204" pitchFamily="34" charset="-122"/>
                  <a:ea typeface="微软雅黑" panose="020B0503020204020204" pitchFamily="34" charset="-122"/>
                </a:endParaRPr>
              </a:p>
            </p:txBody>
          </p:sp>
        </mc:Choice>
        <mc:Fallback>
          <p:sp>
            <p:nvSpPr>
              <p:cNvPr id="7" name="矩形 6"/>
              <p:cNvSpPr>
                <a:spLocks noRot="1" noChangeAspect="1" noMove="1" noResize="1" noEditPoints="1" noAdjustHandles="1" noChangeArrowheads="1" noChangeShapeType="1" noTextEdit="1"/>
              </p:cNvSpPr>
              <p:nvPr/>
            </p:nvSpPr>
            <p:spPr>
              <a:xfrm>
                <a:off x="-355599" y="809586"/>
                <a:ext cx="3091918" cy="407484"/>
              </a:xfrm>
              <a:prstGeom prst="rect">
                <a:avLst/>
              </a:prstGeom>
              <a:blipFill rotWithShape="1">
                <a:blip r:embed="rId1"/>
                <a:stretch>
                  <a:fillRect l="21" t="-146" r="3" b="1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2108201" y="809586"/>
                <a:ext cx="3091918" cy="407484"/>
              </a:xfrm>
              <a:prstGeom prst="rect">
                <a:avLst/>
              </a:prstGeom>
            </p:spPr>
            <p:txBody>
              <a:bodyPr wrap="square">
                <a:spAutoFit/>
              </a:bodyPr>
              <a:lstStyle/>
              <a:p>
                <a:pPr marL="732155" marR="5080">
                  <a:lnSpc>
                    <a:spcPct val="128000"/>
                  </a:lnSpc>
                  <a:spcBef>
                    <a:spcPts val="435"/>
                  </a:spcBef>
                </a:pPr>
                <a14:m>
                  <m:oMathPara xmlns:m="http://schemas.openxmlformats.org/officeDocument/2006/math">
                    <m:oMathParaPr>
                      <m:jc m:val="centerGroup"/>
                    </m:oMathParaPr>
                    <m:oMath xmlns:m="http://schemas.openxmlformats.org/officeDocument/2006/math">
                      <m:sSub>
                        <m:sSubPr>
                          <m:ctrlPr>
                            <a:rPr lang="zh-CN" altLang="zh-CN" sz="1600" i="1" smtClean="0">
                              <a:solidFill>
                                <a:srgbClr val="000066"/>
                              </a:solidFill>
                              <a:latin typeface="Cambria Math" panose="02040503050406030204" pitchFamily="18" charset="0"/>
                              <a:ea typeface="微软雅黑" panose="020B0503020204020204" pitchFamily="34" charset="-122"/>
                            </a:rPr>
                          </m:ctrlPr>
                        </m:sSubPr>
                        <m:e>
                          <m:r>
                            <a:rPr lang="en-US" altLang="zh-CN" sz="1600" b="0" i="1">
                              <a:solidFill>
                                <a:srgbClr val="000066"/>
                              </a:solidFill>
                              <a:latin typeface="Cambria Math" panose="02040503050406030204" pitchFamily="18" charset="0"/>
                              <a:ea typeface="微软雅黑" panose="020B0503020204020204" pitchFamily="34" charset="-122"/>
                            </a:rPr>
                            <m:t>𝐼</m:t>
                          </m:r>
                        </m:e>
                        <m:sub>
                          <m:r>
                            <a:rPr lang="en-US" altLang="zh-CN" sz="1600" b="0" i="1" smtClean="0">
                              <a:solidFill>
                                <a:srgbClr val="000066"/>
                              </a:solidFill>
                              <a:latin typeface="Cambria Math" panose="02040503050406030204" pitchFamily="18" charset="0"/>
                              <a:ea typeface="微软雅黑" panose="020B0503020204020204" pitchFamily="34" charset="-122"/>
                            </a:rPr>
                            <m:t>𝐵</m:t>
                          </m:r>
                        </m:sub>
                      </m:sSub>
                      <m:r>
                        <a:rPr lang="en-US" altLang="zh-CN" sz="1600" b="0" i="1">
                          <a:solidFill>
                            <a:srgbClr val="000066"/>
                          </a:solidFill>
                          <a:latin typeface="Cambria Math" panose="02040503050406030204" pitchFamily="18" charset="0"/>
                          <a:ea typeface="微软雅黑" panose="020B0503020204020204" pitchFamily="34" charset="-122"/>
                        </a:rPr>
                        <m:t>=</m:t>
                      </m:r>
                      <m:sSub>
                        <m:sSubPr>
                          <m:ctrlPr>
                            <a:rPr lang="zh-CN" altLang="zh-CN" sz="1600" b="1" i="1">
                              <a:solidFill>
                                <a:srgbClr val="000066"/>
                              </a:solidFill>
                              <a:latin typeface="Cambria Math" panose="02040503050406030204" pitchFamily="18" charset="0"/>
                              <a:ea typeface="微软雅黑" panose="020B0503020204020204" pitchFamily="34" charset="-122"/>
                            </a:rPr>
                          </m:ctrlPr>
                        </m:sSubPr>
                        <m:e>
                          <m:d>
                            <m:dPr>
                              <m:begChr m:val="["/>
                              <m:endChr m:val="]"/>
                              <m:ctrlPr>
                                <a:rPr lang="zh-CN" altLang="zh-CN" sz="1600" b="1" i="1">
                                  <a:solidFill>
                                    <a:srgbClr val="000066"/>
                                  </a:solidFill>
                                  <a:latin typeface="Cambria Math" panose="02040503050406030204" pitchFamily="18" charset="0"/>
                                  <a:ea typeface="微软雅黑" panose="020B0503020204020204" pitchFamily="34" charset="-122"/>
                                </a:rPr>
                              </m:ctrlPr>
                            </m:dPr>
                            <m:e>
                              <m:sSub>
                                <m:sSubPr>
                                  <m:ctrlPr>
                                    <a:rPr lang="zh-CN" altLang="zh-CN" sz="1600" i="1">
                                      <a:solidFill>
                                        <a:srgbClr val="000066"/>
                                      </a:solidFill>
                                      <a:latin typeface="Cambria Math" panose="02040503050406030204" pitchFamily="18" charset="0"/>
                                      <a:ea typeface="微软雅黑" panose="020B0503020204020204" pitchFamily="34" charset="-122"/>
                                    </a:rPr>
                                  </m:ctrlPr>
                                </m:sSubPr>
                                <m:e>
                                  <m:r>
                                    <a:rPr lang="en-US" altLang="zh-CN" sz="1600" b="0" i="1">
                                      <a:solidFill>
                                        <a:srgbClr val="000066"/>
                                      </a:solidFill>
                                      <a:latin typeface="Cambria Math" panose="02040503050406030204" pitchFamily="18" charset="0"/>
                                      <a:ea typeface="微软雅黑" panose="020B0503020204020204" pitchFamily="34" charset="-122"/>
                                    </a:rPr>
                                    <m:t>𝐼</m:t>
                                  </m:r>
                                </m:e>
                                <m:sub>
                                  <m:r>
                                    <a:rPr lang="en-US" altLang="zh-CN" sz="1600" b="0" i="1" smtClean="0">
                                      <a:solidFill>
                                        <a:srgbClr val="000066"/>
                                      </a:solidFill>
                                      <a:latin typeface="Cambria Math" panose="02040503050406030204" pitchFamily="18" charset="0"/>
                                      <a:ea typeface="微软雅黑" panose="020B0503020204020204" pitchFamily="34" charset="-122"/>
                                    </a:rPr>
                                    <m:t>𝐵</m:t>
                                  </m:r>
                                </m:sub>
                              </m:sSub>
                              <m:d>
                                <m:dPr>
                                  <m:ctrlPr>
                                    <a:rPr lang="zh-CN" altLang="zh-CN" sz="1600" i="1">
                                      <a:solidFill>
                                        <a:srgbClr val="000066"/>
                                      </a:solidFill>
                                      <a:latin typeface="Cambria Math" panose="02040503050406030204" pitchFamily="18" charset="0"/>
                                      <a:ea typeface="微软雅黑" panose="020B0503020204020204" pitchFamily="34" charset="-122"/>
                                    </a:rPr>
                                  </m:ctrlPr>
                                </m:dPr>
                                <m:e>
                                  <m:r>
                                    <a:rPr lang="en-US" altLang="zh-CN" sz="1600" b="0" i="1">
                                      <a:solidFill>
                                        <a:srgbClr val="000066"/>
                                      </a:solidFill>
                                      <a:latin typeface="Cambria Math" panose="02040503050406030204" pitchFamily="18" charset="0"/>
                                      <a:ea typeface="微软雅黑" panose="020B0503020204020204" pitchFamily="34" charset="-122"/>
                                    </a:rPr>
                                    <m:t>𝑖</m:t>
                                  </m:r>
                                  <m:r>
                                    <a:rPr lang="en-US" altLang="zh-CN" sz="1600" b="0" i="1">
                                      <a:solidFill>
                                        <a:srgbClr val="000066"/>
                                      </a:solidFill>
                                      <a:latin typeface="Cambria Math" panose="02040503050406030204" pitchFamily="18" charset="0"/>
                                      <a:ea typeface="微软雅黑" panose="020B0503020204020204" pitchFamily="34" charset="-122"/>
                                    </a:rPr>
                                    <m:t>,</m:t>
                                  </m:r>
                                  <m:r>
                                    <a:rPr lang="en-US" altLang="zh-CN" sz="1600" b="0" i="1">
                                      <a:solidFill>
                                        <a:srgbClr val="000066"/>
                                      </a:solidFill>
                                      <a:latin typeface="Cambria Math" panose="02040503050406030204" pitchFamily="18" charset="0"/>
                                      <a:ea typeface="微软雅黑" panose="020B0503020204020204" pitchFamily="34" charset="-122"/>
                                    </a:rPr>
                                    <m:t>𝑗</m:t>
                                  </m:r>
                                </m:e>
                              </m:d>
                            </m:e>
                          </m:d>
                        </m:e>
                        <m:sub>
                          <m:r>
                            <a:rPr lang="en-US" altLang="zh-CN" sz="1600" b="1" i="1">
                              <a:solidFill>
                                <a:srgbClr val="000066"/>
                              </a:solidFill>
                              <a:latin typeface="Cambria Math" panose="02040503050406030204" pitchFamily="18" charset="0"/>
                              <a:ea typeface="微软雅黑" panose="020B0503020204020204" pitchFamily="34" charset="-122"/>
                            </a:rPr>
                            <m:t>𝑴</m:t>
                          </m:r>
                          <m:r>
                            <a:rPr lang="en-US" altLang="zh-CN" sz="1600" b="1" i="1">
                              <a:solidFill>
                                <a:srgbClr val="000066"/>
                              </a:solidFill>
                              <a:latin typeface="Cambria Math" panose="02040503050406030204" pitchFamily="18" charset="0"/>
                              <a:ea typeface="微软雅黑" panose="020B0503020204020204" pitchFamily="34" charset="-122"/>
                            </a:rPr>
                            <m:t>×</m:t>
                          </m:r>
                          <m:r>
                            <a:rPr lang="en-US" altLang="zh-CN" sz="1600" b="1" i="1">
                              <a:solidFill>
                                <a:srgbClr val="000066"/>
                              </a:solidFill>
                              <a:latin typeface="Cambria Math" panose="02040503050406030204" pitchFamily="18" charset="0"/>
                              <a:ea typeface="微软雅黑" panose="020B0503020204020204" pitchFamily="34" charset="-122"/>
                            </a:rPr>
                            <m:t>𝑵</m:t>
                          </m:r>
                        </m:sub>
                      </m:sSub>
                    </m:oMath>
                  </m:oMathPara>
                </a14:m>
                <a:endParaRPr lang="zh-CN" altLang="en-US" sz="1600" b="1" i="1" dirty="0">
                  <a:solidFill>
                    <a:srgbClr val="000066"/>
                  </a:solidFill>
                  <a:latin typeface="微软雅黑" panose="020B0503020204020204" pitchFamily="34" charset="-122"/>
                  <a:ea typeface="微软雅黑" panose="020B0503020204020204" pitchFamily="34" charset="-122"/>
                </a:endParaRPr>
              </a:p>
            </p:txBody>
          </p:sp>
        </mc:Choice>
        <mc:Fallback>
          <p:sp>
            <p:nvSpPr>
              <p:cNvPr id="5" name="矩形 4"/>
              <p:cNvSpPr>
                <a:spLocks noRot="1" noChangeAspect="1" noMove="1" noResize="1" noEditPoints="1" noAdjustHandles="1" noChangeArrowheads="1" noChangeShapeType="1" noTextEdit="1"/>
              </p:cNvSpPr>
              <p:nvPr/>
            </p:nvSpPr>
            <p:spPr>
              <a:xfrm>
                <a:off x="2108201" y="809586"/>
                <a:ext cx="3091918" cy="407484"/>
              </a:xfrm>
              <a:prstGeom prst="rect">
                <a:avLst/>
              </a:prstGeom>
              <a:blipFill rotWithShape="1">
                <a:blip r:embed="rId2"/>
                <a:stretch>
                  <a:fillRect t="-146" r="3" b="101"/>
                </a:stretch>
              </a:blipFill>
            </p:spPr>
            <p:txBody>
              <a:bodyPr/>
              <a:lstStyle/>
              <a:p>
                <a:r>
                  <a:rPr lang="zh-CN" altLang="en-US">
                    <a:noFill/>
                  </a:rPr>
                  <a:t> </a:t>
                </a:r>
              </a:p>
            </p:txBody>
          </p:sp>
        </mc:Fallback>
      </mc:AlternateContent>
      <p:sp>
        <p:nvSpPr>
          <p:cNvPr id="6" name="文本框 5"/>
          <p:cNvSpPr txBox="1"/>
          <p:nvPr/>
        </p:nvSpPr>
        <p:spPr>
          <a:xfrm>
            <a:off x="334565" y="1765300"/>
            <a:ext cx="1711590"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图像间加法：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文本框 11"/>
              <p:cNvSpPr txBox="1"/>
              <p:nvPr/>
            </p:nvSpPr>
            <p:spPr>
              <a:xfrm>
                <a:off x="2190750" y="1765300"/>
                <a:ext cx="2057400" cy="369332"/>
              </a:xfrm>
              <a:prstGeom prst="rect">
                <a:avLst/>
              </a:prstGeom>
              <a:noFill/>
            </p:spPr>
            <p:txBody>
              <a:bodyPr wrap="square">
                <a:spAutoFit/>
              </a:bodyPr>
              <a:lstStyle/>
              <a:p>
                <a14:m>
                  <m:oMath xmlns:m="http://schemas.openxmlformats.org/officeDocument/2006/math">
                    <m:sSub>
                      <m:sSubPr>
                        <m:ctrlPr>
                          <a:rPr lang="zh-CN" altLang="zh-CN"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𝑜𝑢𝑡</m:t>
                        </m:r>
                      </m:sub>
                    </m:sSub>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𝐵</m:t>
                        </m:r>
                      </m:sub>
                    </m:sSub>
                  </m:oMath>
                </a14:m>
                <a:r>
                  <a:rPr lang="en-US" altLang="zh-CN" sz="1800" dirty="0">
                    <a:solidFill>
                      <a:srgbClr val="000000"/>
                    </a:solidFill>
                    <a:effectLst/>
                    <a:latin typeface="Times New Roman" panose="02020603050405020304" pitchFamily="18" charset="0"/>
                    <a:ea typeface="宋体" panose="02010600030101010101" pitchFamily="2" charset="-122"/>
                  </a:rPr>
                  <a:t> </a:t>
                </a:r>
                <a:endParaRPr lang="zh-CN" altLang="en-US" dirty="0"/>
              </a:p>
            </p:txBody>
          </p:sp>
        </mc:Choice>
        <mc:Fallback>
          <p:sp>
            <p:nvSpPr>
              <p:cNvPr id="12" name="文本框 11"/>
              <p:cNvSpPr txBox="1">
                <a:spLocks noRot="1" noChangeAspect="1" noMove="1" noResize="1" noEditPoints="1" noAdjustHandles="1" noChangeArrowheads="1" noChangeShapeType="1" noTextEdit="1"/>
              </p:cNvSpPr>
              <p:nvPr/>
            </p:nvSpPr>
            <p:spPr>
              <a:xfrm>
                <a:off x="2190750" y="1765300"/>
                <a:ext cx="2057400" cy="369332"/>
              </a:xfrm>
              <a:prstGeom prst="rect">
                <a:avLst/>
              </a:prstGeom>
              <a:blipFill rotWithShape="1">
                <a:blip r:embed="rId3"/>
                <a:stretch>
                  <a:fillRect b="10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2236573" y="3008869"/>
                <a:ext cx="3606800" cy="369332"/>
              </a:xfrm>
              <a:prstGeom prst="rect">
                <a:avLst/>
              </a:prstGeom>
              <a:noFill/>
            </p:spPr>
            <p:txBody>
              <a:bodyPr wrap="square">
                <a:spAutoFit/>
              </a:bodyPr>
              <a:lstStyle/>
              <a:p>
                <a14:m>
                  <m:oMath xmlns:m="http://schemas.openxmlformats.org/officeDocument/2006/math">
                    <m:sSub>
                      <m:sSubPr>
                        <m:ctrlPr>
                          <a:rPr lang="zh-CN" altLang="zh-CN"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𝑜𝑢𝑡</m:t>
                        </m:r>
                      </m:sub>
                    </m:sSub>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sz="1800" i="1">
                        <a:solidFill>
                          <a:srgbClr val="000000"/>
                        </a:solidFill>
                        <a:effectLst/>
                        <a:latin typeface="Cambria Math" panose="02040503050406030204" pitchFamily="18" charset="0"/>
                        <a:ea typeface="宋体" panose="02010600030101010101" pitchFamily="2" charset="-122"/>
                      </a:rPr>
                      <m:t>−</m:t>
                    </m:r>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𝐵</m:t>
                        </m:r>
                      </m:sub>
                    </m:sSub>
                  </m:oMath>
                </a14:m>
                <a:r>
                  <a:rPr lang="en-US" altLang="zh-CN" sz="1800" dirty="0">
                    <a:solidFill>
                      <a:srgbClr val="000000"/>
                    </a:solidFill>
                    <a:effectLst/>
                    <a:latin typeface="Times New Roman" panose="02020603050405020304" pitchFamily="18" charset="0"/>
                    <a:ea typeface="宋体" panose="02010600030101010101" pitchFamily="2" charset="-122"/>
                  </a:rPr>
                  <a:t> </a:t>
                </a:r>
                <a:endParaRPr lang="zh-CN" altLang="en-US" dirty="0"/>
              </a:p>
            </p:txBody>
          </p:sp>
        </mc:Choice>
        <mc:Fallback>
          <p:sp>
            <p:nvSpPr>
              <p:cNvPr id="14" name="文本框 13"/>
              <p:cNvSpPr txBox="1">
                <a:spLocks noRot="1" noChangeAspect="1" noMove="1" noResize="1" noEditPoints="1" noAdjustHandles="1" noChangeArrowheads="1" noChangeShapeType="1" noTextEdit="1"/>
              </p:cNvSpPr>
              <p:nvPr/>
            </p:nvSpPr>
            <p:spPr>
              <a:xfrm>
                <a:off x="2236573" y="3008869"/>
                <a:ext cx="3606800" cy="369332"/>
              </a:xfrm>
              <a:prstGeom prst="rect">
                <a:avLst/>
              </a:prstGeom>
              <a:blipFill rotWithShape="1">
                <a:blip r:embed="rId4"/>
                <a:stretch>
                  <a:fillRect l="-3" t="-65" r="3"/>
                </a:stretch>
              </a:blipFill>
            </p:spPr>
            <p:txBody>
              <a:bodyPr/>
              <a:lstStyle/>
              <a:p>
                <a:r>
                  <a:rPr lang="zh-CN" altLang="en-US">
                    <a:noFill/>
                  </a:rPr>
                  <a:t> </a:t>
                </a:r>
              </a:p>
            </p:txBody>
          </p:sp>
        </mc:Fallback>
      </mc:AlternateContent>
      <p:sp>
        <p:nvSpPr>
          <p:cNvPr id="15" name="文本框 14"/>
          <p:cNvSpPr txBox="1"/>
          <p:nvPr/>
        </p:nvSpPr>
        <p:spPr>
          <a:xfrm>
            <a:off x="334565" y="3025916"/>
            <a:ext cx="1711590"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图像间减法：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7" name="文本框 16"/>
              <p:cNvSpPr txBox="1"/>
              <p:nvPr/>
            </p:nvSpPr>
            <p:spPr>
              <a:xfrm>
                <a:off x="1381652" y="2356306"/>
                <a:ext cx="3606800"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1">
                              <a:latin typeface="Cambria Math" panose="02040503050406030204" pitchFamily="18" charset="0"/>
                            </a:rPr>
                            <m:t>𝑜𝑢𝑡</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1">
                              <a:latin typeface="Cambria Math" panose="02040503050406030204" pitchFamily="18" charset="0"/>
                            </a:rPr>
                            <m:t>𝐴</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1">
                              <a:latin typeface="Cambria Math" panose="02040503050406030204" pitchFamily="18" charset="0"/>
                            </a:rPr>
                            <m:t>𝐵</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e>
                      </m:d>
                    </m:oMath>
                  </m:oMathPara>
                </a14:m>
                <a:endParaRPr lang="zh-CN" altLang="en-US" dirty="0"/>
              </a:p>
            </p:txBody>
          </p:sp>
        </mc:Choice>
        <mc:Fallback>
          <p:sp>
            <p:nvSpPr>
              <p:cNvPr id="17" name="文本框 16"/>
              <p:cNvSpPr txBox="1">
                <a:spLocks noRot="1" noChangeAspect="1" noMove="1" noResize="1" noEditPoints="1" noAdjustHandles="1" noChangeArrowheads="1" noChangeShapeType="1" noTextEdit="1"/>
              </p:cNvSpPr>
              <p:nvPr/>
            </p:nvSpPr>
            <p:spPr>
              <a:xfrm>
                <a:off x="1381652" y="2356306"/>
                <a:ext cx="3606800" cy="369332"/>
              </a:xfrm>
              <a:prstGeom prst="rect">
                <a:avLst/>
              </a:prstGeom>
              <a:blipFill rotWithShape="1">
                <a:blip r:embed="rId5"/>
                <a:stretch>
                  <a:fillRect l="-15" t="-123" r="15" b="59"/>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16" name="文本框 15"/>
          <p:cNvSpPr txBox="1"/>
          <p:nvPr/>
        </p:nvSpPr>
        <p:spPr>
          <a:xfrm>
            <a:off x="5461697" y="175128"/>
            <a:ext cx="1163472"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代数</a:t>
            </a:r>
            <a:r>
              <a:rPr lang="zh-CN" altLang="en-US" sz="1600" b="1" dirty="0" smtClean="0">
                <a:solidFill>
                  <a:schemeClr val="bg1"/>
                </a:solidFill>
                <a:latin typeface="微软雅黑" panose="020B0503020204020204" pitchFamily="34" charset="-122"/>
                <a:ea typeface="微软雅黑" panose="020B0503020204020204" pitchFamily="34" charset="-122"/>
              </a:rPr>
              <a:t>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5696" y="104707"/>
            <a:ext cx="29817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4.3</a:t>
            </a:r>
            <a:r>
              <a:rPr lang="zh-CN" altLang="en-US" sz="1600" b="1" dirty="0">
                <a:solidFill>
                  <a:srgbClr val="000000"/>
                </a:solidFill>
                <a:latin typeface="微软雅黑" panose="020B0503020204020204" pitchFamily="34" charset="-122"/>
                <a:ea typeface="微软雅黑" panose="020B0503020204020204" pitchFamily="34" charset="-122"/>
              </a:rPr>
              <a:t> 图像代数与逻辑运算</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1293944" cy="338554"/>
          </a:xfrm>
          <a:prstGeom prst="rect">
            <a:avLst/>
          </a:prstGeom>
        </p:spPr>
        <p:txBody>
          <a:bodyPr wrap="none">
            <a:spAutoFit/>
          </a:bodyPr>
          <a:lstStyle/>
          <a:p>
            <a:pPr marL="285750" indent="-285750">
              <a:buFont typeface="Wingdings" panose="05000000000000000000" pitchFamily="2" charset="2"/>
              <a:buChar char="p"/>
            </a:pPr>
            <a:r>
              <a:rPr lang="zh-CN" altLang="en-US" sz="1600" b="1" dirty="0">
                <a:solidFill>
                  <a:srgbClr val="000066"/>
                </a:solidFill>
                <a:latin typeface="微软雅黑" panose="020B0503020204020204" pitchFamily="34" charset="-122"/>
                <a:ea typeface="微软雅黑" panose="020B0503020204020204" pitchFamily="34" charset="-122"/>
              </a:rPr>
              <a:t>现实应用</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7" name="矩形 6"/>
          <p:cNvSpPr/>
          <p:nvPr/>
        </p:nvSpPr>
        <p:spPr>
          <a:xfrm>
            <a:off x="-161925" y="892136"/>
            <a:ext cx="6759044" cy="1476943"/>
          </a:xfrm>
          <a:prstGeom prst="rect">
            <a:avLst/>
          </a:prstGeom>
        </p:spPr>
        <p:txBody>
          <a:bodyPr wrap="square">
            <a:spAutoFit/>
          </a:bodyPr>
          <a:lstStyle/>
          <a:p>
            <a:pPr marL="1075055" marR="5080" indent="-342900">
              <a:lnSpc>
                <a:spcPct val="128000"/>
              </a:lnSpc>
              <a:spcBef>
                <a:spcPts val="435"/>
              </a:spcBef>
              <a:buFont typeface="+mj-ea"/>
              <a:buAutoNum type="circleNumDbPlain"/>
            </a:pPr>
            <a:r>
              <a:rPr lang="zh-CN" altLang="en-US" sz="1600" b="1" dirty="0">
                <a:solidFill>
                  <a:srgbClr val="000066"/>
                </a:solidFill>
                <a:latin typeface="微软雅黑" panose="020B0503020204020204" pitchFamily="34" charset="-122"/>
                <a:ea typeface="微软雅黑" panose="020B0503020204020204" pitchFamily="34" charset="-122"/>
              </a:rPr>
              <a:t>图像加法</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189355" marR="5080" lvl="1">
              <a:lnSpc>
                <a:spcPct val="128000"/>
              </a:lnSpc>
              <a:spcBef>
                <a:spcPts val="435"/>
              </a:spcBef>
            </a:pPr>
            <a:r>
              <a:rPr lang="zh-CN" altLang="en-US" sz="1600" b="1" dirty="0">
                <a:solidFill>
                  <a:srgbClr val="000066"/>
                </a:solidFill>
                <a:latin typeface="微软雅黑" panose="020B0503020204020204" pitchFamily="34" charset="-122"/>
                <a:ea typeface="微软雅黑" panose="020B0503020204020204" pitchFamily="34" charset="-122"/>
              </a:rPr>
              <a:t>调节亮度：</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075055" marR="5080" indent="-342900">
              <a:lnSpc>
                <a:spcPct val="128000"/>
              </a:lnSpc>
              <a:spcBef>
                <a:spcPts val="435"/>
              </a:spcBef>
              <a:buFont typeface="+mj-ea"/>
              <a:buAutoNum type="circleNumDbPlain"/>
            </a:pPr>
            <a:r>
              <a:rPr lang="zh-CN" altLang="en-US" sz="1600" b="1" dirty="0">
                <a:solidFill>
                  <a:srgbClr val="000066"/>
                </a:solidFill>
                <a:latin typeface="微软雅黑" panose="020B0503020204020204" pitchFamily="34" charset="-122"/>
                <a:ea typeface="微软雅黑" panose="020B0503020204020204" pitchFamily="34" charset="-122"/>
              </a:rPr>
              <a:t>图像减法</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189355" marR="5080" lvl="1">
              <a:lnSpc>
                <a:spcPct val="128000"/>
              </a:lnSpc>
              <a:spcBef>
                <a:spcPts val="435"/>
              </a:spcBef>
            </a:pPr>
            <a:r>
              <a:rPr lang="zh-CN" altLang="en-US" sz="1600" b="1" dirty="0">
                <a:solidFill>
                  <a:srgbClr val="000066"/>
                </a:solidFill>
                <a:latin typeface="微软雅黑" panose="020B0503020204020204" pitchFamily="34" charset="-122"/>
                <a:ea typeface="微软雅黑" panose="020B0503020204020204" pitchFamily="34" charset="-122"/>
              </a:rPr>
              <a:t>提取帧间运动或者变化</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1841499" y="1290292"/>
                <a:ext cx="2708275"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1">
                              <a:latin typeface="Cambria Math" panose="02040503050406030204" pitchFamily="18" charset="0"/>
                            </a:rPr>
                            <m:t>𝑜𝑢𝑡</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1">
                              <a:latin typeface="Cambria Math" panose="02040503050406030204" pitchFamily="18" charset="0"/>
                            </a:rPr>
                            <m:t>𝐴</m:t>
                          </m:r>
                        </m:sub>
                      </m:sSub>
                      <m:r>
                        <a:rPr lang="zh-CN" altLang="en-US" i="0">
                          <a:latin typeface="Cambria Math" panose="02040503050406030204" pitchFamily="18" charset="0"/>
                        </a:rPr>
                        <m:t>+</m:t>
                      </m:r>
                      <m:r>
                        <a:rPr lang="zh-CN" altLang="en-US" i="1">
                          <a:latin typeface="Cambria Math" panose="02040503050406030204" pitchFamily="18" charset="0"/>
                        </a:rPr>
                        <m:t>𝑐</m:t>
                      </m:r>
                    </m:oMath>
                  </m:oMathPara>
                </a14:m>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1841499" y="1290292"/>
                <a:ext cx="2708275" cy="369332"/>
              </a:xfrm>
              <a:prstGeom prst="rect">
                <a:avLst/>
              </a:prstGeom>
              <a:blipFill rotWithShape="1">
                <a:blip r:embed="rId1"/>
                <a:stretch>
                  <a:fillRect l="-23" t="-164" r="23" b="100"/>
                </a:stretch>
              </a:blipFill>
            </p:spPr>
            <p:txBody>
              <a:bodyPr/>
              <a:lstStyle/>
              <a:p>
                <a:r>
                  <a:rPr lang="zh-CN" altLang="en-US">
                    <a:noFill/>
                  </a:rPr>
                  <a:t> </a:t>
                </a:r>
              </a:p>
            </p:txBody>
          </p:sp>
        </mc:Fallback>
      </mc:AlternateContent>
      <p:pic>
        <p:nvPicPr>
          <p:cNvPr id="6" name="图片 5"/>
          <p:cNvPicPr>
            <a:picLocks noChangeAspect="1"/>
          </p:cNvPicPr>
          <p:nvPr/>
        </p:nvPicPr>
        <p:blipFill>
          <a:blip r:embed="rId2"/>
          <a:stretch>
            <a:fillRect/>
          </a:stretch>
        </p:blipFill>
        <p:spPr>
          <a:xfrm>
            <a:off x="745696" y="2514040"/>
            <a:ext cx="5273497" cy="1194920"/>
          </a:xfrm>
          <a:prstGeom prst="rect">
            <a:avLst/>
          </a:prstGeom>
        </p:spPr>
      </p:pic>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461697" y="175128"/>
            <a:ext cx="1163472"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代数</a:t>
            </a:r>
            <a:r>
              <a:rPr lang="zh-CN" altLang="en-US" sz="1600" b="1" dirty="0" smtClean="0">
                <a:solidFill>
                  <a:schemeClr val="bg1"/>
                </a:solidFill>
                <a:latin typeface="微软雅黑" panose="020B0503020204020204" pitchFamily="34" charset="-122"/>
                <a:ea typeface="微软雅黑" panose="020B0503020204020204" pitchFamily="34" charset="-122"/>
              </a:rPr>
              <a:t>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5696" y="104707"/>
            <a:ext cx="29817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4.3</a:t>
            </a:r>
            <a:r>
              <a:rPr lang="zh-CN" altLang="en-US" sz="1600" b="1" dirty="0">
                <a:solidFill>
                  <a:srgbClr val="000000"/>
                </a:solidFill>
                <a:latin typeface="微软雅黑" panose="020B0503020204020204" pitchFamily="34" charset="-122"/>
                <a:ea typeface="微软雅黑" panose="020B0503020204020204" pitchFamily="34" charset="-122"/>
              </a:rPr>
              <a:t> 图像代数与逻辑运算</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1293944" cy="338554"/>
          </a:xfrm>
          <a:prstGeom prst="rect">
            <a:avLst/>
          </a:prstGeom>
        </p:spPr>
        <p:txBody>
          <a:bodyPr wrap="none">
            <a:spAutoFit/>
          </a:bodyPr>
          <a:lstStyle/>
          <a:p>
            <a:pPr marL="285750" indent="-285750">
              <a:buFont typeface="Wingdings" panose="05000000000000000000" pitchFamily="2" charset="2"/>
              <a:buChar char="p"/>
            </a:pPr>
            <a:r>
              <a:rPr lang="zh-CN" altLang="en-US" sz="1600" b="1" dirty="0">
                <a:solidFill>
                  <a:srgbClr val="000066"/>
                </a:solidFill>
                <a:latin typeface="微软雅黑" panose="020B0503020204020204" pitchFamily="34" charset="-122"/>
                <a:ea typeface="微软雅黑" panose="020B0503020204020204" pitchFamily="34" charset="-122"/>
              </a:rPr>
              <a:t>逻辑运算</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矩形 6"/>
              <p:cNvSpPr/>
              <p:nvPr/>
            </p:nvSpPr>
            <p:spPr>
              <a:xfrm>
                <a:off x="432522" y="885043"/>
                <a:ext cx="6228819" cy="3985706"/>
              </a:xfrm>
              <a:prstGeom prst="rect">
                <a:avLst/>
              </a:prstGeom>
            </p:spPr>
            <p:txBody>
              <a:bodyPr wrap="square">
                <a:spAutoFit/>
              </a:bodyPr>
              <a:lstStyle/>
              <a:p>
                <a:pPr>
                  <a:lnSpc>
                    <a:spcPct val="150000"/>
                  </a:lnSpc>
                  <a:spcAft>
                    <a:spcPts val="250"/>
                  </a:spcAft>
                </a:pPr>
                <a:endParaRPr lang="en-US" altLang="zh-CN" sz="800" b="1" dirty="0" smtClean="0">
                  <a:solidFill>
                    <a:srgbClr val="000066"/>
                  </a:solidFill>
                  <a:latin typeface="微软雅黑" panose="020B0503020204020204" pitchFamily="34" charset="-122"/>
                  <a:ea typeface="微软雅黑" panose="020B0503020204020204" pitchFamily="34" charset="-122"/>
                </a:endParaRPr>
              </a:p>
              <a:p>
                <a:pPr>
                  <a:lnSpc>
                    <a:spcPct val="150000"/>
                  </a:lnSpc>
                  <a:spcAft>
                    <a:spcPts val="250"/>
                  </a:spcAft>
                </a:pPr>
                <a:r>
                  <a:rPr lang="en-US" altLang="zh-CN" sz="1600" b="1" dirty="0" smtClean="0">
                    <a:solidFill>
                      <a:srgbClr val="000066"/>
                    </a:solidFill>
                    <a:latin typeface="微软雅黑" panose="020B0503020204020204" pitchFamily="34" charset="-122"/>
                    <a:ea typeface="微软雅黑" panose="020B0503020204020204" pitchFamily="34" charset="-122"/>
                  </a:rPr>
                  <a:t>1</a:t>
                </a:r>
                <a:r>
                  <a:rPr lang="en-US" altLang="zh-CN" sz="1600" b="1" dirty="0">
                    <a:solidFill>
                      <a:srgbClr val="000066"/>
                    </a:solidFill>
                    <a:latin typeface="微软雅黑" panose="020B0503020204020204" pitchFamily="34" charset="-122"/>
                    <a:ea typeface="微软雅黑" panose="020B0503020204020204" pitchFamily="34" charset="-122"/>
                  </a:rPr>
                  <a:t>. NOT</a:t>
                </a:r>
                <a:r>
                  <a:rPr lang="zh-CN" altLang="zh-CN" sz="1600" b="1" dirty="0">
                    <a:solidFill>
                      <a:srgbClr val="000066"/>
                    </a:solidFill>
                    <a:latin typeface="微软雅黑" panose="020B0503020204020204" pitchFamily="34" charset="-122"/>
                    <a:ea typeface="微软雅黑" panose="020B0503020204020204" pitchFamily="34" charset="-122"/>
                  </a:rPr>
                  <a:t>（黑白翻转）：将图像进行黑白翻转的操作</a:t>
                </a:r>
                <a:endParaRPr lang="zh-CN" altLang="zh-CN" sz="1600" b="1" dirty="0">
                  <a:solidFill>
                    <a:srgbClr val="000066"/>
                  </a:solidFill>
                  <a:latin typeface="微软雅黑" panose="020B0503020204020204" pitchFamily="34" charset="-122"/>
                  <a:ea typeface="微软雅黑" panose="020B0503020204020204" pitchFamily="34" charset="-122"/>
                </a:endParaRPr>
              </a:p>
              <a:p>
                <a:pPr>
                  <a:lnSpc>
                    <a:spcPct val="150000"/>
                  </a:lnSpc>
                  <a:spcAft>
                    <a:spcPts val="250"/>
                  </a:spcAft>
                  <a:buNone/>
                </a:pP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𝑜𝑢𝑡</m:t>
                        </m:r>
                      </m:sub>
                    </m:sSub>
                    <m:d>
                      <m:d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e>
                    </m:d>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𝑀𝐴𝑋</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𝑖𝑛</m:t>
                        </m:r>
                      </m:sub>
                    </m:sSub>
                    <m:d>
                      <m:d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e>
                    </m:d>
                  </m:oMath>
                </a14:m>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dirty="0" smtClean="0">
                    <a:solidFill>
                      <a:srgbClr val="000066"/>
                    </a:solidFill>
                    <a:latin typeface="微软雅黑" panose="020B0503020204020204" pitchFamily="34" charset="-122"/>
                    <a:ea typeface="微软雅黑" panose="020B0503020204020204" pitchFamily="34" charset="-122"/>
                  </a:rPr>
                  <a:t>MAX</a:t>
                </a:r>
                <a:r>
                  <a:rPr lang="zh-CN" altLang="zh-CN" sz="1400" dirty="0">
                    <a:solidFill>
                      <a:srgbClr val="000066"/>
                    </a:solidFill>
                    <a:latin typeface="微软雅黑" panose="020B0503020204020204" pitchFamily="34" charset="-122"/>
                    <a:ea typeface="微软雅黑" panose="020B0503020204020204" pitchFamily="34" charset="-122"/>
                  </a:rPr>
                  <a:t>是</a:t>
                </a:r>
                <a:r>
                  <a:rPr lang="zh-CN" altLang="zh-CN" sz="1400" dirty="0" smtClean="0">
                    <a:solidFill>
                      <a:srgbClr val="000066"/>
                    </a:solidFill>
                    <a:latin typeface="微软雅黑" panose="020B0503020204020204" pitchFamily="34" charset="-122"/>
                    <a:ea typeface="微软雅黑" panose="020B0503020204020204" pitchFamily="34" charset="-122"/>
                  </a:rPr>
                  <a:t>图像最大</a:t>
                </a:r>
                <a:r>
                  <a:rPr lang="zh-CN" altLang="zh-CN" sz="1400" dirty="0">
                    <a:solidFill>
                      <a:srgbClr val="000066"/>
                    </a:solidFill>
                    <a:latin typeface="微软雅黑" panose="020B0503020204020204" pitchFamily="34" charset="-122"/>
                    <a:ea typeface="微软雅黑" panose="020B0503020204020204" pitchFamily="34" charset="-122"/>
                  </a:rPr>
                  <a:t>的像素值</a:t>
                </a:r>
                <a:endParaRPr lang="en-US" altLang="zh-CN" sz="1400" dirty="0">
                  <a:solidFill>
                    <a:srgbClr val="000066"/>
                  </a:solidFill>
                  <a:latin typeface="微软雅黑" panose="020B0503020204020204" pitchFamily="34" charset="-122"/>
                  <a:ea typeface="微软雅黑" panose="020B0503020204020204" pitchFamily="34" charset="-122"/>
                </a:endParaRPr>
              </a:p>
              <a:p>
                <a:pPr>
                  <a:lnSpc>
                    <a:spcPct val="150000"/>
                  </a:lnSpc>
                  <a:spcAft>
                    <a:spcPts val="250"/>
                  </a:spcAft>
                  <a:buNone/>
                </a:pPr>
                <a:endParaRPr lang="en-US" altLang="zh-CN" sz="800" b="1" dirty="0" smtClean="0">
                  <a:solidFill>
                    <a:srgbClr val="000066"/>
                  </a:solidFill>
                  <a:latin typeface="微软雅黑" panose="020B0503020204020204" pitchFamily="34" charset="-122"/>
                  <a:ea typeface="微软雅黑" panose="020B0503020204020204" pitchFamily="34" charset="-122"/>
                </a:endParaRPr>
              </a:p>
              <a:p>
                <a:pPr>
                  <a:lnSpc>
                    <a:spcPct val="150000"/>
                  </a:lnSpc>
                  <a:spcAft>
                    <a:spcPts val="250"/>
                  </a:spcAft>
                  <a:buNone/>
                </a:pPr>
                <a:r>
                  <a:rPr lang="en-US" altLang="zh-CN" sz="1600" b="1" dirty="0" smtClean="0">
                    <a:solidFill>
                      <a:srgbClr val="000066"/>
                    </a:solidFill>
                    <a:latin typeface="微软雅黑" panose="020B0503020204020204" pitchFamily="34" charset="-122"/>
                    <a:ea typeface="微软雅黑" panose="020B0503020204020204" pitchFamily="34" charset="-122"/>
                  </a:rPr>
                  <a:t>2</a:t>
                </a:r>
                <a:r>
                  <a:rPr lang="en-US" altLang="zh-CN" sz="1600" b="1" dirty="0">
                    <a:solidFill>
                      <a:srgbClr val="000066"/>
                    </a:solidFill>
                    <a:latin typeface="微软雅黑" panose="020B0503020204020204" pitchFamily="34" charset="-122"/>
                    <a:ea typeface="微软雅黑" panose="020B0503020204020204" pitchFamily="34" charset="-122"/>
                  </a:rPr>
                  <a:t>. XOR</a:t>
                </a:r>
                <a:r>
                  <a:rPr lang="zh-CN" altLang="zh-CN" sz="1600" b="1" dirty="0">
                    <a:solidFill>
                      <a:srgbClr val="000066"/>
                    </a:solidFill>
                    <a:latin typeface="微软雅黑" panose="020B0503020204020204" pitchFamily="34" charset="-122"/>
                    <a:ea typeface="微软雅黑" panose="020B0503020204020204" pitchFamily="34" charset="-122"/>
                  </a:rPr>
                  <a:t>（逻辑或）：</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ct val="150000"/>
                  </a:lnSpc>
                  <a:spcAft>
                    <a:spcPts val="250"/>
                  </a:spcAft>
                  <a:buFont typeface="Arial" panose="020B0604020202020204" pitchFamily="34" charset="0"/>
                  <a:buChar char="•"/>
                </a:pPr>
                <a:r>
                  <a:rPr lang="zh-CN" altLang="zh-CN" sz="1600" b="1" dirty="0">
                    <a:solidFill>
                      <a:srgbClr val="000066"/>
                    </a:solidFill>
                    <a:latin typeface="微软雅黑" panose="020B0503020204020204" pitchFamily="34" charset="-122"/>
                    <a:ea typeface="微软雅黑" panose="020B0503020204020204" pitchFamily="34" charset="-122"/>
                  </a:rPr>
                  <a:t>作用于二值图像，检测视频帧之间的目标</a:t>
                </a:r>
                <a:r>
                  <a:rPr lang="zh-CN" altLang="zh-CN" sz="1600" b="1" dirty="0" smtClean="0">
                    <a:solidFill>
                      <a:srgbClr val="000066"/>
                    </a:solidFill>
                    <a:latin typeface="微软雅黑" panose="020B0503020204020204" pitchFamily="34" charset="-122"/>
                    <a:ea typeface="微软雅黑" panose="020B0503020204020204" pitchFamily="34" charset="-122"/>
                  </a:rPr>
                  <a:t>运动</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ct val="150000"/>
                  </a:lnSpc>
                  <a:spcAft>
                    <a:spcPts val="250"/>
                  </a:spcAft>
                  <a:buFont typeface="Arial" panose="020B0604020202020204" pitchFamily="34" charset="0"/>
                  <a:buChar char="•"/>
                </a:pPr>
                <a:r>
                  <a:rPr lang="zh-CN" altLang="zh-CN" sz="1600" b="1" dirty="0">
                    <a:solidFill>
                      <a:srgbClr val="000066"/>
                    </a:solidFill>
                    <a:latin typeface="微软雅黑" panose="020B0503020204020204" pitchFamily="34" charset="-122"/>
                    <a:ea typeface="微软雅黑" panose="020B0503020204020204" pitchFamily="34" charset="-122"/>
                  </a:rPr>
                  <a:t>对灰度图像，二值图像可以通过阈值化运算</a:t>
                </a:r>
                <a:r>
                  <a:rPr lang="zh-CN" altLang="zh-CN" sz="1600" b="1" dirty="0" smtClean="0">
                    <a:solidFill>
                      <a:srgbClr val="000066"/>
                    </a:solidFill>
                    <a:latin typeface="微软雅黑" panose="020B0503020204020204" pitchFamily="34" charset="-122"/>
                    <a:ea typeface="微软雅黑" panose="020B0503020204020204" pitchFamily="34" charset="-122"/>
                  </a:rPr>
                  <a:t>获得</a:t>
                </a:r>
                <a:endParaRPr lang="en-US" altLang="zh-CN" sz="1600" b="1" dirty="0">
                  <a:solidFill>
                    <a:srgbClr val="000066"/>
                  </a:solidFill>
                  <a:latin typeface="微软雅黑" panose="020B0503020204020204" pitchFamily="34" charset="-122"/>
                  <a:ea typeface="微软雅黑" panose="020B0503020204020204" pitchFamily="34" charset="-122"/>
                </a:endParaRPr>
              </a:p>
              <a:p>
                <a:pPr>
                  <a:lnSpc>
                    <a:spcPct val="150000"/>
                  </a:lnSpc>
                  <a:spcAft>
                    <a:spcPts val="250"/>
                  </a:spcAft>
                  <a:buNone/>
                </a:pPr>
                <a:endParaRPr lang="en-US" altLang="zh-CN" sz="800" b="1" dirty="0" smtClean="0">
                  <a:solidFill>
                    <a:srgbClr val="000066"/>
                  </a:solidFill>
                  <a:latin typeface="微软雅黑" panose="020B0503020204020204" pitchFamily="34" charset="-122"/>
                  <a:ea typeface="微软雅黑" panose="020B0503020204020204" pitchFamily="34" charset="-122"/>
                </a:endParaRPr>
              </a:p>
              <a:p>
                <a:pPr>
                  <a:lnSpc>
                    <a:spcPct val="150000"/>
                  </a:lnSpc>
                  <a:spcAft>
                    <a:spcPts val="250"/>
                  </a:spcAft>
                  <a:buNone/>
                </a:pPr>
                <a:r>
                  <a:rPr lang="en-US" altLang="zh-CN" sz="1600" b="1" dirty="0" smtClean="0">
                    <a:solidFill>
                      <a:srgbClr val="000066"/>
                    </a:solidFill>
                    <a:latin typeface="微软雅黑" panose="020B0503020204020204" pitchFamily="34" charset="-122"/>
                    <a:ea typeface="微软雅黑" panose="020B0503020204020204" pitchFamily="34" charset="-122"/>
                  </a:rPr>
                  <a:t>3</a:t>
                </a:r>
                <a:r>
                  <a:rPr lang="en-US" altLang="zh-CN" sz="1600" b="1" dirty="0">
                    <a:solidFill>
                      <a:srgbClr val="000066"/>
                    </a:solidFill>
                    <a:latin typeface="微软雅黑" panose="020B0503020204020204" pitchFamily="34" charset="-122"/>
                    <a:ea typeface="微软雅黑" panose="020B0503020204020204" pitchFamily="34" charset="-122"/>
                  </a:rPr>
                  <a:t>. AND</a:t>
                </a:r>
                <a:r>
                  <a:rPr lang="zh-CN" altLang="zh-CN" sz="1600" b="1" dirty="0">
                    <a:solidFill>
                      <a:srgbClr val="000066"/>
                    </a:solidFill>
                    <a:latin typeface="微软雅黑" panose="020B0503020204020204" pitchFamily="34" charset="-122"/>
                    <a:ea typeface="微软雅黑" panose="020B0503020204020204" pitchFamily="34" charset="-122"/>
                  </a:rPr>
                  <a:t>（逻辑与）：</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ct val="150000"/>
                  </a:lnSpc>
                  <a:spcAft>
                    <a:spcPts val="250"/>
                  </a:spcAft>
                  <a:buFont typeface="Arial" panose="020B0604020202020204" pitchFamily="34" charset="0"/>
                  <a:buChar char="•"/>
                </a:pPr>
                <a:r>
                  <a:rPr lang="zh-CN" altLang="zh-CN" sz="1600" b="1" dirty="0">
                    <a:solidFill>
                      <a:srgbClr val="000066"/>
                    </a:solidFill>
                    <a:latin typeface="微软雅黑" panose="020B0503020204020204" pitchFamily="34" charset="-122"/>
                    <a:ea typeface="微软雅黑" panose="020B0503020204020204" pitchFamily="34" charset="-122"/>
                  </a:rPr>
                  <a:t>检测图像之间的差异，显著突出目标</a:t>
                </a:r>
                <a:r>
                  <a:rPr lang="zh-CN" altLang="zh-CN" sz="1600" b="1" dirty="0" smtClean="0">
                    <a:solidFill>
                      <a:srgbClr val="000066"/>
                    </a:solidFill>
                    <a:latin typeface="微软雅黑" panose="020B0503020204020204" pitchFamily="34" charset="-122"/>
                    <a:ea typeface="微软雅黑" panose="020B0503020204020204" pitchFamily="34" charset="-122"/>
                  </a:rPr>
                  <a:t>区域</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ct val="150000"/>
                  </a:lnSpc>
                  <a:spcAft>
                    <a:spcPts val="250"/>
                  </a:spcAft>
                  <a:buFont typeface="Arial" panose="020B0604020202020204" pitchFamily="34" charset="0"/>
                  <a:buChar char="•"/>
                </a:pPr>
                <a:r>
                  <a:rPr lang="zh-CN" altLang="zh-CN" sz="1600" b="1" dirty="0">
                    <a:solidFill>
                      <a:srgbClr val="000066"/>
                    </a:solidFill>
                    <a:latin typeface="微软雅黑" panose="020B0503020204020204" pitchFamily="34" charset="-122"/>
                    <a:ea typeface="微软雅黑" panose="020B0503020204020204" pitchFamily="34" charset="-122"/>
                  </a:rPr>
                  <a:t>或者生成图像的比特</a:t>
                </a:r>
                <a:r>
                  <a:rPr lang="zh-CN" altLang="zh-CN" sz="1600" b="1" dirty="0" smtClean="0">
                    <a:solidFill>
                      <a:srgbClr val="000066"/>
                    </a:solidFill>
                    <a:latin typeface="微软雅黑" panose="020B0503020204020204" pitchFamily="34" charset="-122"/>
                    <a:ea typeface="微软雅黑" panose="020B0503020204020204" pitchFamily="34" charset="-122"/>
                  </a:rPr>
                  <a:t>平面</a:t>
                </a:r>
                <a:endParaRPr lang="zh-CN" altLang="zh-CN" sz="1600" b="1" dirty="0">
                  <a:solidFill>
                    <a:srgbClr val="000066"/>
                  </a:solidFill>
                  <a:latin typeface="微软雅黑" panose="020B0503020204020204" pitchFamily="34" charset="-122"/>
                  <a:ea typeface="微软雅黑" panose="020B0503020204020204" pitchFamily="34" charset="-122"/>
                </a:endParaRPr>
              </a:p>
            </p:txBody>
          </p:sp>
        </mc:Choice>
        <mc:Fallback>
          <p:sp>
            <p:nvSpPr>
              <p:cNvPr id="7" name="矩形 6"/>
              <p:cNvSpPr>
                <a:spLocks noRot="1" noChangeAspect="1" noMove="1" noResize="1" noEditPoints="1" noAdjustHandles="1" noChangeArrowheads="1" noChangeShapeType="1" noTextEdit="1"/>
              </p:cNvSpPr>
              <p:nvPr/>
            </p:nvSpPr>
            <p:spPr>
              <a:xfrm>
                <a:off x="432522" y="885043"/>
                <a:ext cx="6228819" cy="3985706"/>
              </a:xfrm>
              <a:prstGeom prst="rect">
                <a:avLst/>
              </a:prstGeom>
              <a:blipFill rotWithShape="1">
                <a:blip r:embed="rId1"/>
                <a:stretch>
                  <a:fillRect l="-1" t="-12" r="3" b="8"/>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461697" y="175128"/>
            <a:ext cx="1163472"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逻辑运算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a:off x="401528" y="1017153"/>
            <a:ext cx="0" cy="2545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74345" y="1595755"/>
            <a:ext cx="6320155" cy="3138170"/>
          </a:xfrm>
          <a:prstGeom prst="rect">
            <a:avLst/>
          </a:prstGeom>
        </p:spPr>
        <p:txBody>
          <a:bodyPr wrap="square">
            <a:spAutoFit/>
          </a:bodyPr>
          <a:lstStyle/>
          <a:p>
            <a:pPr indent="0">
              <a:lnSpc>
                <a:spcPct val="150000"/>
              </a:lnSpc>
              <a:buFont typeface="Wingdings" panose="05000000000000000000" pitchFamily="2" charset="2"/>
              <a:buNone/>
            </a:pPr>
            <a:r>
              <a:rPr lang="en-US" altLang="zh-CN" sz="4400" b="1" dirty="0">
                <a:solidFill>
                  <a:srgbClr val="000066"/>
                </a:solidFill>
                <a:latin typeface="微软雅黑" panose="020B0503020204020204" pitchFamily="34" charset="-122"/>
                <a:ea typeface="微软雅黑" panose="020B0503020204020204" pitchFamily="34" charset="-122"/>
              </a:rPr>
              <a:t>4.4 </a:t>
            </a:r>
            <a:r>
              <a:rPr lang="en-US" altLang="zh-CN" sz="4400" b="1" dirty="0">
                <a:solidFill>
                  <a:srgbClr val="000066"/>
                </a:solidFill>
                <a:latin typeface="微软雅黑" panose="020B0503020204020204" pitchFamily="34" charset="-122"/>
                <a:ea typeface="微软雅黑" panose="020B0503020204020204" pitchFamily="34" charset="-122"/>
                <a:sym typeface="+mn-ea"/>
              </a:rPr>
              <a:t>图像点运算：				基本灰度级变换</a:t>
            </a:r>
            <a:endParaRPr lang="en-US" altLang="zh-CN" sz="4400" b="1" dirty="0">
              <a:solidFill>
                <a:srgbClr val="000066"/>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en-US" altLang="zh-CN" sz="4400" b="1" dirty="0">
                <a:solidFill>
                  <a:srgbClr val="000066"/>
                </a:solidFill>
                <a:latin typeface="微软雅黑" panose="020B0503020204020204" pitchFamily="34" charset="-122"/>
                <a:ea typeface="微软雅黑" panose="020B0503020204020204" pitchFamily="34" charset="-122"/>
              </a:rPr>
              <a:t>	</a:t>
            </a:r>
            <a:endParaRPr lang="en-US" altLang="zh-CN" sz="4400" b="1" dirty="0">
              <a:solidFill>
                <a:srgbClr val="000066"/>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1310" y="134620"/>
            <a:ext cx="2435225"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rPr>
              <a:t>问题</a:t>
            </a:r>
            <a:r>
              <a:rPr lang="zh-CN" altLang="en-US" sz="1600" b="1" dirty="0">
                <a:solidFill>
                  <a:srgbClr val="000000"/>
                </a:solidFill>
                <a:latin typeface="微软雅黑" panose="020B0503020204020204" pitchFamily="34" charset="-122"/>
                <a:ea typeface="微软雅黑" panose="020B0503020204020204" pitchFamily="34" charset="-122"/>
              </a:rPr>
              <a:t>导入</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26"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2</a:t>
            </a:r>
            <a:endParaRPr lang="en-US" sz="1200" b="1" dirty="0">
              <a:solidFill>
                <a:schemeClr val="tx1"/>
              </a:solidFill>
            </a:endParaRPr>
          </a:p>
        </p:txBody>
      </p:sp>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554828" y="170895"/>
            <a:ext cx="10061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预处理</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38550" y="608729"/>
            <a:ext cx="5955030" cy="829945"/>
          </a:xfrm>
          <a:prstGeom prst="rect">
            <a:avLst/>
          </a:prstGeom>
        </p:spPr>
        <p:txBody>
          <a:bodyPr wrap="none">
            <a:spAutoFit/>
          </a:bodyPr>
          <a:p>
            <a:pPr marL="285750" indent="-285750">
              <a:buFont typeface="Wingdings" panose="05000000000000000000" pitchFamily="2" charset="2"/>
              <a:buChar char="p"/>
            </a:pPr>
            <a:r>
              <a:rPr lang="zh-CN" altLang="en-US" sz="1600" b="1" dirty="0">
                <a:solidFill>
                  <a:srgbClr val="000066"/>
                </a:solidFill>
                <a:latin typeface="微软雅黑" panose="020B0503020204020204" pitchFamily="34" charset="-122"/>
                <a:ea typeface="微软雅黑" panose="020B0503020204020204" pitchFamily="34" charset="-122"/>
              </a:rPr>
              <a:t>无人驾驶场景如何在</a:t>
            </a:r>
            <a:r>
              <a:rPr lang="zh-CN" altLang="en-US" sz="1600" b="1" dirty="0">
                <a:solidFill>
                  <a:srgbClr val="C00000"/>
                </a:solidFill>
                <a:latin typeface="微软雅黑" panose="020B0503020204020204" pitchFamily="34" charset="-122"/>
                <a:ea typeface="微软雅黑" panose="020B0503020204020204" pitchFamily="34" charset="-122"/>
              </a:rPr>
              <a:t>有雾</a:t>
            </a:r>
            <a:r>
              <a:rPr lang="zh-CN" altLang="en-US" sz="1600" b="1" dirty="0">
                <a:solidFill>
                  <a:srgbClr val="000066"/>
                </a:solidFill>
                <a:latin typeface="微软雅黑" panose="020B0503020204020204" pitchFamily="34" charset="-122"/>
                <a:ea typeface="微软雅黑" panose="020B0503020204020204" pitchFamily="34" charset="-122"/>
              </a:rPr>
              <a:t>的场景图像检测、定位和识别</a:t>
            </a:r>
            <a:r>
              <a:rPr lang="zh-CN" altLang="en-US" sz="1600" b="1" dirty="0">
                <a:solidFill>
                  <a:srgbClr val="000066"/>
                </a:solidFill>
                <a:latin typeface="微软雅黑" panose="020B0503020204020204" pitchFamily="34" charset="-122"/>
                <a:ea typeface="微软雅黑" panose="020B0503020204020204" pitchFamily="34" charset="-122"/>
              </a:rPr>
              <a:t>目标？</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sz="1600" b="1" dirty="0">
                <a:solidFill>
                  <a:srgbClr val="000066"/>
                </a:solidFill>
                <a:latin typeface="微软雅黑" panose="020B0503020204020204" pitchFamily="34" charset="-122"/>
                <a:ea typeface="微软雅黑" panose="020B0503020204020204" pitchFamily="34" charset="-122"/>
              </a:rPr>
              <a:t>医学影像如何更清晰的检测和分析</a:t>
            </a:r>
            <a:r>
              <a:rPr lang="zh-CN" altLang="en-US" sz="1600" b="1" dirty="0">
                <a:solidFill>
                  <a:srgbClr val="000066"/>
                </a:solidFill>
                <a:latin typeface="微软雅黑" panose="020B0503020204020204" pitchFamily="34" charset="-122"/>
                <a:ea typeface="微软雅黑" panose="020B0503020204020204" pitchFamily="34" charset="-122"/>
              </a:rPr>
              <a:t>病灶？</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sz="1600" b="1" dirty="0">
                <a:solidFill>
                  <a:srgbClr val="000066"/>
                </a:solidFill>
                <a:latin typeface="微软雅黑" panose="020B0503020204020204" pitchFamily="34" charset="-122"/>
                <a:ea typeface="微软雅黑" panose="020B0503020204020204" pitchFamily="34" charset="-122"/>
              </a:rPr>
              <a:t>遥感场景如何消除条带噪声</a:t>
            </a:r>
            <a:r>
              <a:rPr lang="zh-CN" altLang="en-US" sz="1600" b="1" dirty="0">
                <a:solidFill>
                  <a:srgbClr val="000066"/>
                </a:solidFill>
                <a:latin typeface="微软雅黑" panose="020B0503020204020204" pitchFamily="34" charset="-122"/>
                <a:ea typeface="微软雅黑" panose="020B0503020204020204" pitchFamily="34" charset="-122"/>
              </a:rPr>
              <a:t>等？</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stretch>
            <a:fillRect/>
          </a:stretch>
        </p:blipFill>
        <p:spPr>
          <a:xfrm>
            <a:off x="151130" y="1660525"/>
            <a:ext cx="6556375" cy="303593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5696" y="104707"/>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4.4</a:t>
            </a:r>
            <a:r>
              <a:rPr lang="zh-CN" altLang="en-US" sz="1600" b="1" dirty="0">
                <a:solidFill>
                  <a:srgbClr val="000000"/>
                </a:solidFill>
                <a:latin typeface="微软雅黑" panose="020B0503020204020204" pitchFamily="34" charset="-122"/>
                <a:ea typeface="微软雅黑" panose="020B0503020204020204" pitchFamily="34" charset="-122"/>
              </a:rPr>
              <a:t> 图像点运算：基本灰度级变换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文本框 3"/>
              <p:cNvSpPr txBox="1"/>
              <p:nvPr/>
            </p:nvSpPr>
            <p:spPr>
              <a:xfrm>
                <a:off x="-273050" y="937538"/>
                <a:ext cx="6985000" cy="1186415"/>
              </a:xfrm>
              <a:prstGeom prst="rect">
                <a:avLst/>
              </a:prstGeom>
              <a:noFill/>
            </p:spPr>
            <p:txBody>
              <a:bodyPr wrap="square">
                <a:spAutoFit/>
              </a:bodyPr>
              <a:lstStyle/>
              <a:p>
                <a:pPr marL="732155" marR="5080" indent="266700">
                  <a:lnSpc>
                    <a:spcPct val="128000"/>
                  </a:lnSpc>
                  <a:spcBef>
                    <a:spcPts val="435"/>
                  </a:spcBef>
                  <a:spcAft>
                    <a:spcPts val="250"/>
                  </a:spcAft>
                  <a:buNone/>
                </a:pPr>
                <a:r>
                  <a:rPr lang="zh-CN" altLang="zh-CN" sz="1600" b="1" dirty="0">
                    <a:solidFill>
                      <a:srgbClr val="000066"/>
                    </a:solidFill>
                    <a:latin typeface="微软雅黑" panose="020B0503020204020204" pitchFamily="34" charset="-122"/>
                    <a:ea typeface="微软雅黑" panose="020B0503020204020204" pitchFamily="34" charset="-122"/>
                  </a:rPr>
                  <a:t>给定一幅输入图像</a:t>
                </a:r>
                <a14:m>
                  <m:oMath xmlns:m="http://schemas.openxmlformats.org/officeDocument/2006/math">
                    <m:sSub>
                      <m:sSubPr>
                        <m:ctrlPr>
                          <a:rPr lang="zh-CN" altLang="zh-CN" sz="1600" b="1" i="1">
                            <a:solidFill>
                              <a:srgbClr val="000066"/>
                            </a:solidFill>
                            <a:latin typeface="Cambria Math" panose="02040503050406030204" pitchFamily="18" charset="0"/>
                            <a:ea typeface="微软雅黑" panose="020B0503020204020204" pitchFamily="34" charset="-122"/>
                          </a:rPr>
                        </m:ctrlPr>
                      </m:sSubPr>
                      <m:e>
                        <m:r>
                          <a:rPr lang="en-US" altLang="zh-CN" sz="1600" b="1">
                            <a:solidFill>
                              <a:srgbClr val="000066"/>
                            </a:solidFill>
                            <a:latin typeface="Cambria Math" panose="02040503050406030204" pitchFamily="18" charset="0"/>
                            <a:ea typeface="微软雅黑" panose="020B0503020204020204" pitchFamily="34" charset="-122"/>
                          </a:rPr>
                          <m:t>𝐼</m:t>
                        </m:r>
                      </m:e>
                      <m:sub>
                        <m:r>
                          <a:rPr lang="en-US" altLang="zh-CN" sz="1600" b="1">
                            <a:solidFill>
                              <a:srgbClr val="000066"/>
                            </a:solidFill>
                            <a:latin typeface="Cambria Math" panose="02040503050406030204" pitchFamily="18" charset="0"/>
                            <a:ea typeface="微软雅黑" panose="020B0503020204020204" pitchFamily="34" charset="-122"/>
                          </a:rPr>
                          <m:t>𝑖𝑛</m:t>
                        </m:r>
                      </m:sub>
                    </m:sSub>
                    <m:d>
                      <m:dPr>
                        <m:ctrlPr>
                          <a:rPr lang="zh-CN" altLang="zh-CN" sz="1600" b="1" i="1">
                            <a:solidFill>
                              <a:srgbClr val="000066"/>
                            </a:solidFill>
                            <a:latin typeface="Cambria Math" panose="02040503050406030204" pitchFamily="18" charset="0"/>
                            <a:ea typeface="微软雅黑" panose="020B0503020204020204" pitchFamily="34" charset="-122"/>
                          </a:rPr>
                        </m:ctrlPr>
                      </m:dPr>
                      <m:e>
                        <m:r>
                          <a:rPr lang="en-US" altLang="zh-CN" sz="1600" b="1">
                            <a:solidFill>
                              <a:srgbClr val="000066"/>
                            </a:solidFill>
                            <a:latin typeface="Cambria Math" panose="02040503050406030204" pitchFamily="18" charset="0"/>
                            <a:ea typeface="微软雅黑" panose="020B0503020204020204" pitchFamily="34" charset="-122"/>
                          </a:rPr>
                          <m:t>𝑖</m:t>
                        </m:r>
                        <m:r>
                          <a:rPr lang="en-US" altLang="zh-CN" sz="1600" b="1">
                            <a:solidFill>
                              <a:srgbClr val="000066"/>
                            </a:solidFill>
                            <a:latin typeface="Cambria Math" panose="02040503050406030204" pitchFamily="18" charset="0"/>
                            <a:ea typeface="微软雅黑" panose="020B0503020204020204" pitchFamily="34" charset="-122"/>
                          </a:rPr>
                          <m:t>,</m:t>
                        </m:r>
                        <m:r>
                          <a:rPr lang="en-US" altLang="zh-CN" sz="1600" b="1">
                            <a:solidFill>
                              <a:srgbClr val="000066"/>
                            </a:solidFill>
                            <a:latin typeface="Cambria Math" panose="02040503050406030204" pitchFamily="18" charset="0"/>
                            <a:ea typeface="微软雅黑" panose="020B0503020204020204" pitchFamily="34" charset="-122"/>
                          </a:rPr>
                          <m:t>𝑗</m:t>
                        </m:r>
                      </m:e>
                    </m:d>
                  </m:oMath>
                </a14:m>
                <a:r>
                  <a:rPr lang="zh-CN" altLang="zh-CN" sz="1600" b="1" dirty="0">
                    <a:solidFill>
                      <a:srgbClr val="000066"/>
                    </a:solidFill>
                    <a:latin typeface="微软雅黑" panose="020B0503020204020204" pitchFamily="34" charset="-122"/>
                    <a:ea typeface="微软雅黑" panose="020B0503020204020204" pitchFamily="34" charset="-122"/>
                  </a:rPr>
                  <a:t>，记</a:t>
                </a:r>
                <a14:m>
                  <m:oMath xmlns:m="http://schemas.openxmlformats.org/officeDocument/2006/math">
                    <m:r>
                      <a:rPr lang="en-US" altLang="zh-CN" sz="1600" b="1">
                        <a:solidFill>
                          <a:srgbClr val="000066"/>
                        </a:solidFill>
                        <a:latin typeface="Cambria Math" panose="02040503050406030204" pitchFamily="18" charset="0"/>
                        <a:ea typeface="微软雅黑" panose="020B0503020204020204" pitchFamily="34" charset="-122"/>
                      </a:rPr>
                      <m:t>𝑀</m:t>
                    </m:r>
                    <m:d>
                      <m:dPr>
                        <m:ctrlPr>
                          <a:rPr lang="zh-CN" altLang="zh-CN" sz="1600" b="1" i="1">
                            <a:solidFill>
                              <a:srgbClr val="000066"/>
                            </a:solidFill>
                            <a:latin typeface="Cambria Math" panose="02040503050406030204" pitchFamily="18" charset="0"/>
                            <a:ea typeface="微软雅黑" panose="020B0503020204020204" pitchFamily="34" charset="-122"/>
                          </a:rPr>
                        </m:ctrlPr>
                      </m:dPr>
                      <m:e>
                        <m:r>
                          <a:rPr lang="en-US" altLang="zh-CN" sz="1600" b="1">
                            <a:solidFill>
                              <a:srgbClr val="000066"/>
                            </a:solidFill>
                            <a:latin typeface="Cambria Math" panose="02040503050406030204" pitchFamily="18" charset="0"/>
                            <a:ea typeface="微软雅黑" panose="020B0503020204020204" pitchFamily="34" charset="-122"/>
                          </a:rPr>
                          <m:t>.</m:t>
                        </m:r>
                      </m:e>
                    </m:d>
                  </m:oMath>
                </a14:m>
                <a:r>
                  <a:rPr lang="zh-CN" altLang="zh-CN" sz="1600" b="1" dirty="0">
                    <a:solidFill>
                      <a:srgbClr val="000066"/>
                    </a:solidFill>
                    <a:latin typeface="微软雅黑" panose="020B0503020204020204" pitchFamily="34" charset="-122"/>
                    <a:ea typeface="微软雅黑" panose="020B0503020204020204" pitchFamily="34" charset="-122"/>
                  </a:rPr>
                  <a:t>为图像的一个点运算，作用于输入图像后得到的图像为</a:t>
                </a:r>
                <a:endParaRPr lang="zh-CN" altLang="zh-CN" sz="1600" b="1" dirty="0">
                  <a:solidFill>
                    <a:srgbClr val="000066"/>
                  </a:solidFill>
                  <a:latin typeface="微软雅黑" panose="020B0503020204020204" pitchFamily="34" charset="-122"/>
                  <a:ea typeface="微软雅黑" panose="020B0503020204020204" pitchFamily="34" charset="-122"/>
                </a:endParaRPr>
              </a:p>
              <a:p>
                <a:pPr>
                  <a:lnSpc>
                    <a:spcPct val="150000"/>
                  </a:lnSpc>
                  <a:spcAft>
                    <a:spcPts val="250"/>
                  </a:spcAft>
                </a:pPr>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𝑜𝑢𝑡</m:t>
                        </m:r>
                      </m:sub>
                    </m:sSub>
                    <m:d>
                      <m:d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e>
                    </m:d>
                    <m:r>
                      <m:rPr>
                        <m:nor/>
                      </m:rPr>
                      <a:rPr lang="en-US" altLang="zh-CN" sz="180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m:rPr>
                        <m:nor/>
                      </m:rPr>
                      <a:rPr lang="en-US" altLang="zh-CN" sz="180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m:t>
                    </m:r>
                    <m:d>
                      <m:d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𝑖𝑛</m:t>
                            </m:r>
                          </m:sub>
                        </m:sSub>
                        <m:d>
                          <m:d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e>
                        </m:d>
                      </m:e>
                    </m:d>
                  </m:oMath>
                </a14:m>
                <a:endParaRPr lang="zh-CN" altLang="zh-CN" sz="1800" kern="100" dirty="0">
                  <a:effectLst/>
                  <a:latin typeface="Calibri" panose="020F0502020204030204" charset="0"/>
                  <a:ea typeface="宋体" panose="02010600030101010101" pitchFamily="2" charset="-122"/>
                  <a:cs typeface="Times New Roman" panose="020206030504050203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73050" y="937538"/>
                <a:ext cx="6985000" cy="1186415"/>
              </a:xfrm>
              <a:prstGeom prst="rect">
                <a:avLst/>
              </a:prstGeom>
              <a:blipFill rotWithShape="1">
                <a:blip r:embed="rId1"/>
                <a:stretch>
                  <a:fillRect t="-23" b="-113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374650" y="2418240"/>
                <a:ext cx="6070600" cy="1225785"/>
              </a:xfrm>
              <a:prstGeom prst="rect">
                <a:avLst/>
              </a:prstGeom>
              <a:noFill/>
            </p:spPr>
            <p:txBody>
              <a:bodyPr wrap="square">
                <a:spAutoFit/>
              </a:bodyPr>
              <a:lstStyle/>
              <a:p>
                <a:pPr marL="732155" marR="5080" indent="266700">
                  <a:lnSpc>
                    <a:spcPct val="128000"/>
                  </a:lnSpc>
                  <a:spcBef>
                    <a:spcPts val="435"/>
                  </a:spcBef>
                  <a:spcAft>
                    <a:spcPts val="250"/>
                  </a:spcAft>
                </a:pPr>
                <a14:m>
                  <m:oMath xmlns:m="http://schemas.openxmlformats.org/officeDocument/2006/math">
                    <m:r>
                      <a:rPr lang="en-US" altLang="zh-CN" sz="1600" b="1">
                        <a:solidFill>
                          <a:srgbClr val="000066"/>
                        </a:solidFill>
                        <a:latin typeface="Cambria Math" panose="02040503050406030204" pitchFamily="18" charset="0"/>
                        <a:ea typeface="微软雅黑" panose="020B0503020204020204" pitchFamily="34" charset="-122"/>
                      </a:rPr>
                      <m:t>𝑀</m:t>
                    </m:r>
                    <m:d>
                      <m:dPr>
                        <m:ctrlPr>
                          <a:rPr lang="zh-CN" altLang="zh-CN" sz="1600" b="1" i="1">
                            <a:solidFill>
                              <a:srgbClr val="000066"/>
                            </a:solidFill>
                            <a:latin typeface="Cambria Math" panose="02040503050406030204" pitchFamily="18" charset="0"/>
                            <a:ea typeface="微软雅黑" panose="020B0503020204020204" pitchFamily="34" charset="-122"/>
                          </a:rPr>
                        </m:ctrlPr>
                      </m:dPr>
                      <m:e>
                        <m:r>
                          <a:rPr lang="en-US" altLang="zh-CN" sz="1600" b="1">
                            <a:solidFill>
                              <a:srgbClr val="000066"/>
                            </a:solidFill>
                            <a:latin typeface="Cambria Math" panose="02040503050406030204" pitchFamily="18" charset="0"/>
                            <a:ea typeface="微软雅黑" panose="020B0503020204020204" pitchFamily="34" charset="-122"/>
                          </a:rPr>
                          <m:t>.</m:t>
                        </m:r>
                      </m:e>
                    </m:d>
                  </m:oMath>
                </a14:m>
                <a:r>
                  <a:rPr lang="zh-CN" altLang="zh-CN" sz="1600" b="1" dirty="0">
                    <a:solidFill>
                      <a:srgbClr val="000066"/>
                    </a:solidFill>
                    <a:latin typeface="微软雅黑" panose="020B0503020204020204" pitchFamily="34" charset="-122"/>
                    <a:ea typeface="微软雅黑" panose="020B0503020204020204" pitchFamily="34" charset="-122"/>
                  </a:rPr>
                  <a:t>的形式可表达为</a:t>
                </a:r>
                <a:endParaRPr lang="zh-CN" altLang="zh-CN" sz="1600" b="1" dirty="0">
                  <a:solidFill>
                    <a:srgbClr val="000066"/>
                  </a:solidFill>
                  <a:latin typeface="微软雅黑" panose="020B0503020204020204" pitchFamily="34" charset="-122"/>
                  <a:ea typeface="微软雅黑" panose="020B0503020204020204" pitchFamily="34" charset="-122"/>
                </a:endParaRPr>
              </a:p>
              <a:p>
                <a:pPr>
                  <a:lnSpc>
                    <a:spcPct val="150000"/>
                  </a:lnSpc>
                  <a:spcAft>
                    <a:spcPts val="250"/>
                  </a:spcAft>
                  <a:buNone/>
                </a:pPr>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𝑛𝑒𝑤</m:t>
                        </m:r>
                      </m:sub>
                    </m:sSub>
                    <m:r>
                      <m:rPr>
                        <m:nor/>
                      </m:rPr>
                      <a:rPr lang="en-US" altLang="zh-CN" sz="180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m:rPr>
                        <m:nor/>
                      </m:rPr>
                      <a:rPr lang="en-US" altLang="zh-CN" sz="180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m:t>
                    </m:r>
                    <m:d>
                      <m:d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𝑜𝑙𝑑</m:t>
                            </m:r>
                          </m:sub>
                        </m:sSub>
                      </m:e>
                    </m:d>
                  </m:oMath>
                </a14:m>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algn="r">
                  <a:lnSpc>
                    <a:spcPct val="150000"/>
                  </a:lnSpc>
                  <a:spcAft>
                    <a:spcPts val="250"/>
                  </a:spcAft>
                  <a:buNone/>
                </a:pPr>
                <a:r>
                  <a:rPr lang="zh-CN" altLang="zh-CN" sz="1600" b="1" dirty="0">
                    <a:solidFill>
                      <a:srgbClr val="000066"/>
                    </a:solidFill>
                    <a:latin typeface="微软雅黑" panose="020B0503020204020204" pitchFamily="34" charset="-122"/>
                    <a:ea typeface="微软雅黑" panose="020B0503020204020204" pitchFamily="34" charset="-122"/>
                  </a:rPr>
                  <a:t>即一个灰度值</a:t>
                </a:r>
                <a14:m>
                  <m:oMath xmlns:m="http://schemas.openxmlformats.org/officeDocument/2006/math">
                    <m:sSub>
                      <m:sSubPr>
                        <m:ctrlPr>
                          <a:rPr lang="zh-CN" altLang="zh-CN" sz="1600" b="1" i="1">
                            <a:solidFill>
                              <a:srgbClr val="000066"/>
                            </a:solidFill>
                            <a:latin typeface="Cambria Math" panose="02040503050406030204" pitchFamily="18" charset="0"/>
                            <a:ea typeface="微软雅黑" panose="020B0503020204020204" pitchFamily="34" charset="-122"/>
                          </a:rPr>
                        </m:ctrlPr>
                      </m:sSubPr>
                      <m:e>
                        <m:r>
                          <a:rPr lang="en-US" altLang="zh-CN" sz="1600" b="1">
                            <a:solidFill>
                              <a:srgbClr val="000066"/>
                            </a:solidFill>
                            <a:latin typeface="Cambria Math" panose="02040503050406030204" pitchFamily="18" charset="0"/>
                            <a:ea typeface="微软雅黑" panose="020B0503020204020204" pitchFamily="34" charset="-122"/>
                          </a:rPr>
                          <m:t>𝑣</m:t>
                        </m:r>
                      </m:e>
                      <m:sub>
                        <m:r>
                          <a:rPr lang="en-US" altLang="zh-CN" sz="1600" b="1">
                            <a:solidFill>
                              <a:srgbClr val="000066"/>
                            </a:solidFill>
                            <a:latin typeface="Cambria Math" panose="02040503050406030204" pitchFamily="18" charset="0"/>
                            <a:ea typeface="微软雅黑" panose="020B0503020204020204" pitchFamily="34" charset="-122"/>
                          </a:rPr>
                          <m:t>𝑜𝑙𝑑</m:t>
                        </m:r>
                      </m:sub>
                    </m:sSub>
                  </m:oMath>
                </a14:m>
                <a:r>
                  <a:rPr lang="zh-CN" altLang="zh-CN" sz="1600" b="1" dirty="0">
                    <a:solidFill>
                      <a:srgbClr val="000066"/>
                    </a:solidFill>
                    <a:latin typeface="微软雅黑" panose="020B0503020204020204" pitchFamily="34" charset="-122"/>
                    <a:ea typeface="微软雅黑" panose="020B0503020204020204" pitchFamily="34" charset="-122"/>
                  </a:rPr>
                  <a:t>经过点运算的映射后，变成新的像素值</a:t>
                </a:r>
                <a14:m>
                  <m:oMath xmlns:m="http://schemas.openxmlformats.org/officeDocument/2006/math">
                    <m:sSub>
                      <m:sSubPr>
                        <m:ctrlPr>
                          <a:rPr lang="zh-CN" altLang="zh-CN" sz="1600" b="1" i="1">
                            <a:solidFill>
                              <a:srgbClr val="000066"/>
                            </a:solidFill>
                            <a:latin typeface="Cambria Math" panose="02040503050406030204" pitchFamily="18" charset="0"/>
                            <a:ea typeface="微软雅黑" panose="020B0503020204020204" pitchFamily="34" charset="-122"/>
                          </a:rPr>
                        </m:ctrlPr>
                      </m:sSubPr>
                      <m:e>
                        <m:r>
                          <a:rPr lang="en-US" altLang="zh-CN" sz="1600" b="1">
                            <a:solidFill>
                              <a:srgbClr val="000066"/>
                            </a:solidFill>
                            <a:latin typeface="Cambria Math" panose="02040503050406030204" pitchFamily="18" charset="0"/>
                            <a:ea typeface="微软雅黑" panose="020B0503020204020204" pitchFamily="34" charset="-122"/>
                          </a:rPr>
                          <m:t>𝑣</m:t>
                        </m:r>
                      </m:e>
                      <m:sub>
                        <m:r>
                          <a:rPr lang="en-US" altLang="zh-CN" sz="1600" b="1">
                            <a:solidFill>
                              <a:srgbClr val="000066"/>
                            </a:solidFill>
                            <a:latin typeface="Cambria Math" panose="02040503050406030204" pitchFamily="18" charset="0"/>
                            <a:ea typeface="微软雅黑" panose="020B0503020204020204" pitchFamily="34" charset="-122"/>
                          </a:rPr>
                          <m:t>𝑛𝑒𝑤</m:t>
                        </m:r>
                      </m:sub>
                    </m:sSub>
                  </m:oMath>
                </a14:m>
                <a:r>
                  <a:rPr lang="zh-CN" altLang="zh-CN" sz="1600" b="1" dirty="0">
                    <a:solidFill>
                      <a:srgbClr val="000066"/>
                    </a:solidFill>
                    <a:latin typeface="微软雅黑" panose="020B0503020204020204" pitchFamily="34" charset="-122"/>
                    <a:ea typeface="微软雅黑" panose="020B0503020204020204" pitchFamily="34" charset="-122"/>
                  </a:rPr>
                  <a:t>。</a:t>
                </a:r>
                <a:endParaRPr lang="zh-CN" altLang="zh-CN" sz="1600" b="1" dirty="0">
                  <a:solidFill>
                    <a:srgbClr val="000066"/>
                  </a:solidFill>
                  <a:latin typeface="微软雅黑" panose="020B0503020204020204" pitchFamily="34" charset="-122"/>
                  <a:ea typeface="微软雅黑" panose="020B0503020204020204" pitchFamily="3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374650" y="2418240"/>
                <a:ext cx="6070600" cy="1225785"/>
              </a:xfrm>
              <a:prstGeom prst="rect">
                <a:avLst/>
              </a:prstGeom>
              <a:blipFill rotWithShape="1">
                <a:blip r:embed="rId2"/>
                <a:stretch>
                  <a:fillRect t="-13" b="32"/>
                </a:stretch>
              </a:blipFill>
            </p:spPr>
            <p:txBody>
              <a:bodyPr/>
              <a:lstStyle/>
              <a:p>
                <a:r>
                  <a:rPr lang="zh-CN" altLang="en-US">
                    <a:noFill/>
                  </a:rPr>
                  <a:t> </a:t>
                </a:r>
              </a:p>
            </p:txBody>
          </p:sp>
        </mc:Fallback>
      </mc:AlternateContent>
      <p:sp>
        <p:nvSpPr>
          <p:cNvPr id="3" name="矩形 2"/>
          <p:cNvSpPr/>
          <p:nvPr/>
        </p:nvSpPr>
        <p:spPr>
          <a:xfrm>
            <a:off x="138550" y="608729"/>
            <a:ext cx="1088760" cy="338554"/>
          </a:xfrm>
          <a:prstGeom prst="rect">
            <a:avLst/>
          </a:prstGeom>
        </p:spPr>
        <p:txBody>
          <a:bodyPr wrap="none">
            <a:spAutoFit/>
          </a:bodyPr>
          <a:lstStyle/>
          <a:p>
            <a:pPr marL="285750" indent="-285750">
              <a:buFont typeface="Wingdings" panose="05000000000000000000" pitchFamily="2" charset="2"/>
              <a:buChar char="p"/>
            </a:pPr>
            <a:r>
              <a:rPr lang="zh-CN" altLang="en-US" sz="1600" b="1" dirty="0">
                <a:solidFill>
                  <a:srgbClr val="000066"/>
                </a:solidFill>
                <a:latin typeface="微软雅黑" panose="020B0503020204020204" pitchFamily="34" charset="-122"/>
                <a:ea typeface="微软雅黑" panose="020B0503020204020204" pitchFamily="34" charset="-122"/>
              </a:rPr>
              <a:t>点运算</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48F63A3B-78C7-47BE-AE5E-E10140E04643}" type="slidenum">
              <a:rPr lang="en-US" smtClean="0"/>
            </a:fld>
            <a:endParaRPr lang="en-US" dirty="0"/>
          </a:p>
        </p:txBody>
      </p:sp>
      <p:sp>
        <p:nvSpPr>
          <p:cNvPr id="8" name="文本框 7"/>
          <p:cNvSpPr txBox="1"/>
          <p:nvPr/>
        </p:nvSpPr>
        <p:spPr>
          <a:xfrm>
            <a:off x="5542132" y="175128"/>
            <a:ext cx="1163472"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点</a:t>
            </a:r>
            <a:r>
              <a:rPr lang="zh-CN" altLang="en-US" sz="1600" b="1" dirty="0" smtClean="0">
                <a:solidFill>
                  <a:schemeClr val="bg1"/>
                </a:solidFill>
                <a:latin typeface="微软雅黑" panose="020B0503020204020204" pitchFamily="34" charset="-122"/>
                <a:ea typeface="微软雅黑" panose="020B0503020204020204" pitchFamily="34" charset="-122"/>
              </a:rPr>
              <a:t>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5696" y="104707"/>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4.4</a:t>
            </a:r>
            <a:r>
              <a:rPr lang="zh-CN" altLang="en-US" sz="1600" b="1" dirty="0">
                <a:solidFill>
                  <a:srgbClr val="000000"/>
                </a:solidFill>
                <a:latin typeface="微软雅黑" panose="020B0503020204020204" pitchFamily="34" charset="-122"/>
                <a:ea typeface="微软雅黑" panose="020B0503020204020204" pitchFamily="34" charset="-122"/>
              </a:rPr>
              <a:t> 图像点运算：基本灰度级变换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1088760" cy="338554"/>
          </a:xfrm>
          <a:prstGeom prst="rect">
            <a:avLst/>
          </a:prstGeom>
        </p:spPr>
        <p:txBody>
          <a:bodyPr wrap="none">
            <a:spAutoFit/>
          </a:bodyPr>
          <a:lstStyle/>
          <a:p>
            <a:pPr marL="285750" indent="-285750">
              <a:buFont typeface="Wingdings" panose="05000000000000000000" pitchFamily="2" charset="2"/>
              <a:buChar char="p"/>
            </a:pPr>
            <a:r>
              <a:rPr lang="zh-CN" altLang="en-US" sz="1600" b="1" dirty="0">
                <a:solidFill>
                  <a:srgbClr val="000066"/>
                </a:solidFill>
                <a:latin typeface="微软雅黑" panose="020B0503020204020204" pitchFamily="34" charset="-122"/>
                <a:ea typeface="微软雅黑" panose="020B0503020204020204" pitchFamily="34" charset="-122"/>
              </a:rPr>
              <a:t>点运算</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7" name="矩形 6"/>
          <p:cNvSpPr/>
          <p:nvPr/>
        </p:nvSpPr>
        <p:spPr>
          <a:xfrm>
            <a:off x="-161925" y="892136"/>
            <a:ext cx="6759044" cy="1110497"/>
          </a:xfrm>
          <a:prstGeom prst="rect">
            <a:avLst/>
          </a:prstGeom>
        </p:spPr>
        <p:txBody>
          <a:bodyPr wrap="square">
            <a:spAutoFit/>
          </a:bodyPr>
          <a:lstStyle/>
          <a:p>
            <a:pPr marL="1017905" marR="5080" indent="-285750">
              <a:lnSpc>
                <a:spcPct val="128000"/>
              </a:lnSpc>
              <a:spcBef>
                <a:spcPts val="435"/>
              </a:spcBef>
              <a:buFont typeface="Arial" panose="020B0604020202020204" pitchFamily="34" charset="0"/>
              <a:buChar char="•"/>
            </a:pPr>
            <a:r>
              <a:rPr lang="zh-CN" altLang="en-US" sz="1600" b="1" dirty="0">
                <a:solidFill>
                  <a:srgbClr val="000066"/>
                </a:solidFill>
                <a:latin typeface="微软雅黑" panose="020B0503020204020204" pitchFamily="34" charset="-122"/>
                <a:ea typeface="微软雅黑" panose="020B0503020204020204" pitchFamily="34" charset="-122"/>
              </a:rPr>
              <a:t>线性拉伸</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017905" marR="5080" indent="-285750">
              <a:lnSpc>
                <a:spcPct val="128000"/>
              </a:lnSpc>
              <a:spcBef>
                <a:spcPts val="435"/>
              </a:spcBef>
              <a:buFont typeface="Arial" panose="020B0604020202020204" pitchFamily="34" charset="0"/>
              <a:buChar char="•"/>
            </a:pPr>
            <a:r>
              <a:rPr lang="zh-CN" altLang="en-US" sz="1600" b="1" dirty="0">
                <a:solidFill>
                  <a:srgbClr val="000066"/>
                </a:solidFill>
                <a:latin typeface="微软雅黑" panose="020B0503020204020204" pitchFamily="34" charset="-122"/>
                <a:ea typeface="微软雅黑" panose="020B0503020204020204" pitchFamily="34" charset="-122"/>
              </a:rPr>
              <a:t>分片线性拉伸</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017905" marR="5080" indent="-285750">
              <a:lnSpc>
                <a:spcPct val="128000"/>
              </a:lnSpc>
              <a:spcBef>
                <a:spcPts val="435"/>
              </a:spcBef>
              <a:buFont typeface="Arial" panose="020B0604020202020204" pitchFamily="34" charset="0"/>
              <a:buChar char="•"/>
            </a:pPr>
            <a:r>
              <a:rPr lang="zh-CN" altLang="en-US" sz="1600" b="1" dirty="0">
                <a:solidFill>
                  <a:srgbClr val="000066"/>
                </a:solidFill>
                <a:latin typeface="微软雅黑" panose="020B0503020204020204" pitchFamily="34" charset="-122"/>
                <a:ea typeface="微软雅黑" panose="020B0503020204020204" pitchFamily="34" charset="-122"/>
              </a:rPr>
              <a:t>非线性拉伸</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452370" y="1322070"/>
            <a:ext cx="3761740" cy="2729865"/>
          </a:xfrm>
          <a:prstGeom prst="rect">
            <a:avLst/>
          </a:prstGeom>
        </p:spPr>
      </p:pic>
      <p:sp>
        <p:nvSpPr>
          <p:cNvPr id="6" name="文本框 5"/>
          <p:cNvSpPr txBox="1"/>
          <p:nvPr/>
        </p:nvSpPr>
        <p:spPr>
          <a:xfrm>
            <a:off x="2314044" y="4378017"/>
            <a:ext cx="3511550" cy="307777"/>
          </a:xfrm>
          <a:prstGeom prst="rect">
            <a:avLst/>
          </a:prstGeom>
          <a:noFill/>
        </p:spPr>
        <p:txBody>
          <a:bodyPr wrap="square">
            <a:spAutoFit/>
          </a:bodyPr>
          <a:lstStyle/>
          <a:p>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常见的图像拉伸函数</a:t>
            </a:r>
            <a:endParaRPr lang="zh-CN" altLang="en-US" sz="1400" dirty="0"/>
          </a:p>
        </p:txBody>
      </p:sp>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542132" y="175128"/>
            <a:ext cx="1163472"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点</a:t>
            </a:r>
            <a:r>
              <a:rPr lang="zh-CN" altLang="en-US" sz="1600" b="1" dirty="0" smtClean="0">
                <a:solidFill>
                  <a:schemeClr val="bg1"/>
                </a:solidFill>
                <a:latin typeface="微软雅黑" panose="020B0503020204020204" pitchFamily="34" charset="-122"/>
                <a:ea typeface="微软雅黑" panose="020B0503020204020204" pitchFamily="34" charset="-122"/>
              </a:rPr>
              <a:t>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5696" y="104707"/>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4.4</a:t>
            </a:r>
            <a:r>
              <a:rPr lang="zh-CN" altLang="en-US" sz="1600" b="1" dirty="0">
                <a:solidFill>
                  <a:srgbClr val="000000"/>
                </a:solidFill>
                <a:latin typeface="微软雅黑" panose="020B0503020204020204" pitchFamily="34" charset="-122"/>
                <a:ea typeface="微软雅黑" panose="020B0503020204020204" pitchFamily="34" charset="-122"/>
              </a:rPr>
              <a:t> 图像点运算：基本灰度级变换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1853392"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4.4.1 </a:t>
            </a:r>
            <a:r>
              <a:rPr lang="zh-CN" altLang="en-US" sz="1600" b="1" dirty="0">
                <a:solidFill>
                  <a:srgbClr val="000066"/>
                </a:solidFill>
                <a:latin typeface="微软雅黑" panose="020B0503020204020204" pitchFamily="34" charset="-122"/>
                <a:ea typeface="微软雅黑" panose="020B0503020204020204" pitchFamily="34" charset="-122"/>
              </a:rPr>
              <a:t>线性拉伸</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矩形 6"/>
              <p:cNvSpPr/>
              <p:nvPr/>
            </p:nvSpPr>
            <p:spPr>
              <a:xfrm>
                <a:off x="244475" y="947283"/>
                <a:ext cx="6325658" cy="1169551"/>
              </a:xfrm>
              <a:prstGeom prst="rect">
                <a:avLst/>
              </a:prstGeom>
            </p:spPr>
            <p:txBody>
              <a:bodyPr wrap="square">
                <a:spAutoFit/>
              </a:bodyPr>
              <a:lstStyle/>
              <a:p>
                <a:r>
                  <a:rPr lang="zh-CN" altLang="zh-CN" sz="1600" b="1" dirty="0">
                    <a:solidFill>
                      <a:srgbClr val="000066"/>
                    </a:solidFill>
                    <a:latin typeface="微软雅黑" panose="020B0503020204020204" pitchFamily="34" charset="-122"/>
                    <a:ea typeface="微软雅黑" panose="020B0503020204020204" pitchFamily="34" charset="-122"/>
                  </a:rPr>
                  <a:t>线性函数变换形式</a:t>
                </a:r>
                <a:r>
                  <a:rPr lang="zh-CN" altLang="en-US" sz="1600" b="1" dirty="0">
                    <a:solidFill>
                      <a:srgbClr val="000066"/>
                    </a:solidFill>
                    <a:latin typeface="微软雅黑" panose="020B0503020204020204" pitchFamily="34" charset="-122"/>
                    <a:ea typeface="微软雅黑" panose="020B0503020204020204" pitchFamily="34" charset="-122"/>
                  </a:rPr>
                  <a:t>：</a:t>
                </a:r>
                <a:endParaRPr lang="zh-CN" altLang="zh-CN" sz="1600" b="1" dirty="0">
                  <a:solidFill>
                    <a:srgbClr val="000066"/>
                  </a:solidFill>
                  <a:latin typeface="微软雅黑" panose="020B0503020204020204" pitchFamily="34" charset="-122"/>
                  <a:ea typeface="微软雅黑" panose="020B0503020204020204" pitchFamily="34" charset="-122"/>
                </a:endParaRPr>
              </a:p>
              <a:p>
                <a:r>
                  <a:rPr lang="en-US" altLang="zh-CN" dirty="0"/>
                  <a:t>                            </a:t>
                </a:r>
                <a14:m>
                  <m:oMath xmlns:m="http://schemas.openxmlformats.org/officeDocument/2006/math">
                    <m:r>
                      <a:rPr lang="en-US" altLang="zh-CN" i="1">
                        <a:latin typeface="Cambria Math" panose="02040503050406030204" pitchFamily="18" charset="0"/>
                      </a:rPr>
                      <m:t>𝑀</m:t>
                    </m:r>
                    <m:d>
                      <m:dPr>
                        <m:ctrlPr>
                          <a:rPr lang="zh-CN" altLang="zh-CN" i="1">
                            <a:latin typeface="Cambria Math" panose="02040503050406030204" pitchFamily="18" charset="0"/>
                          </a:rPr>
                        </m:ctrlPr>
                      </m:dPr>
                      <m:e>
                        <m:r>
                          <a:rPr lang="en-US" altLang="zh-CN" i="1">
                            <a:latin typeface="Cambria Math" panose="02040503050406030204" pitchFamily="18" charset="0"/>
                          </a:rPr>
                          <m:t>𝑣</m:t>
                        </m:r>
                      </m:e>
                    </m:d>
                    <m:r>
                      <a:rPr lang="en-US" altLang="zh-CN" i="1">
                        <a:latin typeface="Cambria Math" panose="02040503050406030204" pitchFamily="18" charset="0"/>
                      </a:rPr>
                      <m:t>=</m:t>
                    </m:r>
                    <m:r>
                      <a:rPr lang="en-US" altLang="zh-CN" i="1">
                        <a:latin typeface="Cambria Math" panose="02040503050406030204" pitchFamily="18" charset="0"/>
                      </a:rPr>
                      <m:t>𝛼</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𝛽</m:t>
                    </m:r>
                  </m:oMath>
                </a14:m>
                <a:endParaRPr lang="en-US" altLang="zh-CN" dirty="0"/>
              </a:p>
              <a:p>
                <a:endParaRPr lang="en-US" altLang="zh-CN" dirty="0"/>
              </a:p>
              <a:p>
                <a:r>
                  <a:rPr lang="en-US" altLang="zh-CN" dirty="0"/>
                  <a:t>	 </a:t>
                </a:r>
                <a:r>
                  <a:rPr lang="zh-CN" altLang="en-US" sz="1600" b="1" dirty="0">
                    <a:solidFill>
                      <a:srgbClr val="000066"/>
                    </a:solidFill>
                    <a:latin typeface="微软雅黑" panose="020B0503020204020204" pitchFamily="34" charset="-122"/>
                    <a:ea typeface="微软雅黑" panose="020B0503020204020204" pitchFamily="34" charset="-122"/>
                  </a:rPr>
                  <a:t>线性拉伸可以改变图像灰度的分布区间</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Choice>
        <mc:Fallback>
          <p:sp>
            <p:nvSpPr>
              <p:cNvPr id="7" name="矩形 6"/>
              <p:cNvSpPr>
                <a:spLocks noRot="1" noChangeAspect="1" noMove="1" noResize="1" noEditPoints="1" noAdjustHandles="1" noChangeArrowheads="1" noChangeShapeType="1" noTextEdit="1"/>
              </p:cNvSpPr>
              <p:nvPr/>
            </p:nvSpPr>
            <p:spPr>
              <a:xfrm>
                <a:off x="244475" y="947283"/>
                <a:ext cx="6325658" cy="1169551"/>
              </a:xfrm>
              <a:prstGeom prst="rect">
                <a:avLst/>
              </a:prstGeom>
              <a:blipFill rotWithShape="1">
                <a:blip r:embed="rId1"/>
                <a:stretch>
                  <a:fillRect t="-43" r="7" b="32"/>
                </a:stretch>
              </a:blipFill>
            </p:spPr>
            <p:txBody>
              <a:bodyPr/>
              <a:lstStyle/>
              <a:p>
                <a:r>
                  <a:rPr lang="zh-CN" altLang="en-US">
                    <a:noFill/>
                  </a:rPr>
                  <a:t> </a:t>
                </a:r>
              </a:p>
            </p:txBody>
          </p:sp>
        </mc:Fallback>
      </mc:AlternateContent>
      <p:sp>
        <p:nvSpPr>
          <p:cNvPr id="3" name="Rectangle 2"/>
          <p:cNvSpPr>
            <a:spLocks noChangeArrowheads="1"/>
          </p:cNvSpPr>
          <p:nvPr/>
        </p:nvSpPr>
        <p:spPr bwMode="auto">
          <a:xfrm>
            <a:off x="-83081" y="2328468"/>
            <a:ext cx="660950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0" fontAlgn="base" latinLnBrk="0" hangingPunct="0">
              <a:lnSpc>
                <a:spcPct val="100000"/>
              </a:lnSpc>
              <a:spcBef>
                <a:spcPct val="0"/>
              </a:spcBef>
              <a:spcAft>
                <a:spcPct val="0"/>
              </a:spcAft>
              <a:buClrTx/>
              <a:buSzTx/>
              <a:buFontTx/>
              <a:buNone/>
            </a:pPr>
            <a:r>
              <a:rPr lang="zh-CN" altLang="zh-CN" sz="1600" dirty="0">
                <a:solidFill>
                  <a:srgbClr val="000066"/>
                </a:solidFill>
                <a:latin typeface="微软雅黑" panose="020B0503020204020204" pitchFamily="34" charset="-122"/>
                <a:ea typeface="微软雅黑" panose="020B0503020204020204" pitchFamily="34" charset="-122"/>
              </a:rPr>
              <a:t>设输入图像的灰度区间是</a:t>
            </a:r>
            <a:r>
              <a:rPr lang="en-US" altLang="zh-CN" sz="1600" dirty="0">
                <a:solidFill>
                  <a:srgbClr val="000066"/>
                </a:solidFill>
                <a:latin typeface="Calibri" panose="020F0502020204030204" charset="0"/>
                <a:ea typeface="Calibri" panose="020F0502020204030204" charset="0"/>
                <a:cs typeface="Calibri" panose="020F0502020204030204" charset="0"/>
              </a:rPr>
              <a:t>[</a:t>
            </a:r>
            <a:r>
              <a:rPr lang="en-US" altLang="zh-CN" sz="1600" i="1" dirty="0" err="1">
                <a:solidFill>
                  <a:srgbClr val="000066"/>
                </a:solidFill>
                <a:latin typeface="Calibri" panose="020F0502020204030204" charset="0"/>
                <a:ea typeface="Calibri" panose="020F0502020204030204" charset="0"/>
                <a:cs typeface="Calibri" panose="020F0502020204030204" charset="0"/>
              </a:rPr>
              <a:t>p,q</a:t>
            </a:r>
            <a:r>
              <a:rPr lang="en-US" altLang="zh-CN" sz="1600" dirty="0">
                <a:solidFill>
                  <a:srgbClr val="000066"/>
                </a:solidFill>
                <a:latin typeface="Calibri" panose="020F0502020204030204" charset="0"/>
                <a:ea typeface="Calibri" panose="020F0502020204030204" charset="0"/>
                <a:cs typeface="Calibri" panose="020F0502020204030204" charset="0"/>
              </a:rPr>
              <a:t>]</a:t>
            </a:r>
            <a:r>
              <a:rPr lang="zh-CN" altLang="en-US" sz="1600" dirty="0">
                <a:solidFill>
                  <a:srgbClr val="000066"/>
                </a:solidFill>
                <a:latin typeface="微软雅黑" panose="020B0503020204020204" pitchFamily="34" charset="-122"/>
                <a:ea typeface="微软雅黑" panose="020B0503020204020204" pitchFamily="34" charset="-122"/>
              </a:rPr>
              <a:t>，通过线性函数变换到灰度区间</a:t>
            </a:r>
            <a:r>
              <a:rPr lang="en-US" altLang="zh-CN" sz="1600" dirty="0">
                <a:solidFill>
                  <a:srgbClr val="000066"/>
                </a:solidFill>
                <a:latin typeface="Calibri" panose="020F0502020204030204" charset="0"/>
                <a:ea typeface="Calibri" panose="020F0502020204030204" charset="0"/>
                <a:cs typeface="Calibri" panose="020F0502020204030204" charset="0"/>
              </a:rPr>
              <a:t>[</a:t>
            </a:r>
            <a:r>
              <a:rPr lang="en-US" altLang="zh-CN" sz="1600" i="1" dirty="0" err="1">
                <a:solidFill>
                  <a:srgbClr val="000066"/>
                </a:solidFill>
                <a:latin typeface="Calibri" panose="020F0502020204030204" charset="0"/>
                <a:ea typeface="Calibri" panose="020F0502020204030204" charset="0"/>
                <a:cs typeface="Calibri" panose="020F0502020204030204" charset="0"/>
              </a:rPr>
              <a:t>p‘,q</a:t>
            </a:r>
            <a:r>
              <a:rPr lang="en-US" altLang="zh-CN" sz="1600" i="1" dirty="0">
                <a:solidFill>
                  <a:srgbClr val="000066"/>
                </a:solidFill>
                <a:latin typeface="Calibri" panose="020F0502020204030204" charset="0"/>
                <a:ea typeface="Calibri" panose="020F0502020204030204" charset="0"/>
                <a:cs typeface="Calibri" panose="020F0502020204030204" charset="0"/>
              </a:rPr>
              <a:t>’]</a:t>
            </a:r>
            <a:endParaRPr lang="en-US" altLang="zh-CN" sz="1600" i="1" dirty="0">
              <a:solidFill>
                <a:srgbClr val="000066"/>
              </a:solidFill>
              <a:latin typeface="Calibri" panose="020F0502020204030204" charset="0"/>
              <a:ea typeface="Calibri" panose="020F0502020204030204" charset="0"/>
              <a:cs typeface="Calibri" panose="020F0502020204030204" charset="0"/>
            </a:endParaRPr>
          </a:p>
          <a:p>
            <a:pPr marL="0" marR="0" lvl="0" indent="266700" algn="l" defTabSz="914400" rtl="0" eaLnBrk="0" fontAlgn="base" latinLnBrk="0" hangingPunct="0">
              <a:lnSpc>
                <a:spcPct val="100000"/>
              </a:lnSpc>
              <a:spcBef>
                <a:spcPct val="0"/>
              </a:spcBef>
              <a:spcAft>
                <a:spcPct val="0"/>
              </a:spcAft>
              <a:buClrTx/>
              <a:buSzTx/>
              <a:buFontTx/>
              <a:buNone/>
            </a:pPr>
            <a:r>
              <a:rPr lang="zh-CN" altLang="en-US" sz="1600" b="1" dirty="0">
                <a:solidFill>
                  <a:srgbClr val="000066"/>
                </a:solidFill>
                <a:latin typeface="微软雅黑" panose="020B0503020204020204" pitchFamily="34" charset="-122"/>
                <a:ea typeface="微软雅黑" panose="020B0503020204020204" pitchFamily="34" charset="-122"/>
              </a:rPr>
              <a:t>                         </a:t>
            </a: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pic>
        <p:nvPicPr>
          <p:cNvPr id="7169" name="图片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0700" y="2686988"/>
            <a:ext cx="1739900" cy="14084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37619" y="4317075"/>
            <a:ext cx="435087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pPr>
            <a:r>
              <a:rPr lang="zh-CN" altLang="en-US" sz="1600" dirty="0">
                <a:solidFill>
                  <a:srgbClr val="000066"/>
                </a:solidFill>
                <a:latin typeface="微软雅黑" panose="020B0503020204020204" pitchFamily="34" charset="-122"/>
                <a:ea typeface="微软雅黑" panose="020B0503020204020204" pitchFamily="34" charset="-122"/>
              </a:rPr>
              <a:t>当参数</a:t>
            </a:r>
            <a:r>
              <a:rPr lang="en-US" altLang="zh-CN" sz="1600" dirty="0">
                <a:solidFill>
                  <a:srgbClr val="000066"/>
                </a:solidFill>
                <a:latin typeface="微软雅黑" panose="020B0503020204020204" pitchFamily="34" charset="-122"/>
                <a:ea typeface="微软雅黑" panose="020B0503020204020204" pitchFamily="34" charset="-122"/>
              </a:rPr>
              <a:t>α&gt;1</a:t>
            </a:r>
            <a:r>
              <a:rPr lang="zh-CN" altLang="en-US" sz="1600" dirty="0">
                <a:solidFill>
                  <a:srgbClr val="000066"/>
                </a:solidFill>
                <a:latin typeface="微软雅黑" panose="020B0503020204020204" pitchFamily="34" charset="-122"/>
                <a:ea typeface="微软雅黑" panose="020B0503020204020204" pitchFamily="34" charset="-122"/>
              </a:rPr>
              <a:t>时输出图像的灰度区间得到拉伸</a:t>
            </a:r>
            <a:endParaRPr lang="en-US" altLang="zh-CN" sz="1600" dirty="0">
              <a:solidFill>
                <a:srgbClr val="000066"/>
              </a:solidFill>
              <a:latin typeface="微软雅黑" panose="020B0503020204020204" pitchFamily="34" charset="-122"/>
              <a:ea typeface="微软雅黑" panose="020B0503020204020204" pitchFamily="34" charset="-122"/>
            </a:endParaRPr>
          </a:p>
          <a:p>
            <a:pPr marL="0" marR="0" lvl="0" indent="266700" algn="l" defTabSz="914400" rtl="0" eaLnBrk="0" fontAlgn="base" latinLnBrk="0" hangingPunct="0">
              <a:lnSpc>
                <a:spcPct val="100000"/>
              </a:lnSpc>
              <a:spcBef>
                <a:spcPct val="0"/>
              </a:spcBef>
              <a:spcAft>
                <a:spcPct val="0"/>
              </a:spcAft>
              <a:buClrTx/>
              <a:buSzTx/>
              <a:buFontTx/>
              <a:buNone/>
            </a:pPr>
            <a:r>
              <a:rPr lang="en-US" altLang="zh-CN" sz="1600" dirty="0">
                <a:solidFill>
                  <a:srgbClr val="000066"/>
                </a:solidFill>
                <a:latin typeface="微软雅黑" panose="020B0503020204020204" pitchFamily="34" charset="-122"/>
                <a:ea typeface="微软雅黑" panose="020B0503020204020204" pitchFamily="34" charset="-122"/>
              </a:rPr>
              <a:t>β&gt;0</a:t>
            </a:r>
            <a:r>
              <a:rPr lang="zh-CN" altLang="en-US" sz="1600" dirty="0">
                <a:solidFill>
                  <a:srgbClr val="000066"/>
                </a:solidFill>
                <a:latin typeface="微软雅黑" panose="020B0503020204020204" pitchFamily="34" charset="-122"/>
                <a:ea typeface="微软雅黑" panose="020B0503020204020204" pitchFamily="34" charset="-122"/>
              </a:rPr>
              <a:t>时图像的整体变亮</a:t>
            </a:r>
            <a:endParaRPr lang="zh-CN" altLang="en-US" sz="1600"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6" name="文本框 5"/>
              <p:cNvSpPr txBox="1"/>
              <p:nvPr/>
            </p:nvSpPr>
            <p:spPr>
              <a:xfrm>
                <a:off x="138550" y="2861038"/>
                <a:ext cx="3543300" cy="123444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𝛼</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𝑞</m:t>
                          </m:r>
                          <m:r>
                            <a:rPr lang="zh-CN" altLang="en-US" i="0">
                              <a:latin typeface="Cambria Math" panose="02040503050406030204" pitchFamily="18" charset="0"/>
                            </a:rPr>
                            <m:t>′−</m:t>
                          </m:r>
                          <m:r>
                            <a:rPr lang="zh-CN" altLang="en-US" i="1">
                              <a:latin typeface="Cambria Math" panose="02040503050406030204" pitchFamily="18" charset="0"/>
                            </a:rPr>
                            <m:t>𝑝</m:t>
                          </m:r>
                          <m:r>
                            <a:rPr lang="zh-CN" altLang="en-US" i="0">
                              <a:latin typeface="Cambria Math" panose="02040503050406030204" pitchFamily="18" charset="0"/>
                            </a:rPr>
                            <m:t>′</m:t>
                          </m:r>
                        </m:num>
                        <m:den>
                          <m:r>
                            <a:rPr lang="zh-CN" altLang="en-US" i="1">
                              <a:latin typeface="Cambria Math" panose="02040503050406030204" pitchFamily="18" charset="0"/>
                            </a:rPr>
                            <m:t>𝑞</m:t>
                          </m:r>
                          <m:r>
                            <a:rPr lang="zh-CN" altLang="en-US" i="0">
                              <a:latin typeface="Cambria Math" panose="02040503050406030204" pitchFamily="18" charset="0"/>
                            </a:rPr>
                            <m:t>−</m:t>
                          </m:r>
                          <m:r>
                            <a:rPr lang="zh-CN" altLang="en-US" i="1">
                              <a:latin typeface="Cambria Math" panose="02040503050406030204" pitchFamily="18" charset="0"/>
                            </a:rPr>
                            <m:t>𝑝</m:t>
                          </m:r>
                        </m:den>
                      </m:f>
                      <m:r>
                        <a:rPr lang="zh-CN" altLang="en-US" i="0">
                          <a:latin typeface="Cambria Math" panose="02040503050406030204" pitchFamily="18" charset="0"/>
                        </a:rPr>
                        <m:t>,</m:t>
                      </m:r>
                    </m:oMath>
                  </m:oMathPara>
                </a14:m>
                <a:endParaRPr lang="en-US" altLang="zh-CN" i="0" dirty="0">
                  <a:latin typeface="Cambria Math" panose="02040503050406030204" pitchFamily="18" charset="0"/>
                </a:endParaRPr>
              </a:p>
              <a:p>
                <a:endParaRPr lang="en-US" altLang="zh-CN" i="0"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𝛽</m:t>
                      </m:r>
                      <m:r>
                        <a:rPr lang="zh-CN" altLang="en-US" i="0">
                          <a:latin typeface="Cambria Math" panose="02040503050406030204" pitchFamily="18" charset="0"/>
                        </a:rPr>
                        <m:t>=</m:t>
                      </m:r>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𝛼</m:t>
                      </m:r>
                      <m:r>
                        <a:rPr lang="zh-CN" altLang="en-US" i="1">
                          <a:latin typeface="Cambria Math" panose="02040503050406030204" pitchFamily="18" charset="0"/>
                        </a:rPr>
                        <m:t>𝑝</m:t>
                      </m:r>
                    </m:oMath>
                  </m:oMathPara>
                </a14:m>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138550" y="2861038"/>
                <a:ext cx="3543300" cy="1234440"/>
              </a:xfrm>
              <a:prstGeom prst="rect">
                <a:avLst/>
              </a:prstGeom>
              <a:blipFill rotWithShape="1">
                <a:blip r:embed="rId3"/>
                <a:stretch>
                  <a:fillRect l="-3" t="-29" r="3" b="29"/>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48F63A3B-78C7-47BE-AE5E-E10140E04643}" type="slidenum">
              <a:rPr lang="en-US" smtClean="0"/>
            </a:fld>
            <a:endParaRPr lang="en-US" dirty="0"/>
          </a:p>
        </p:txBody>
      </p:sp>
      <p:sp>
        <p:nvSpPr>
          <p:cNvPr id="11" name="文本框 10"/>
          <p:cNvSpPr txBox="1"/>
          <p:nvPr/>
        </p:nvSpPr>
        <p:spPr>
          <a:xfrm>
            <a:off x="5542132" y="175128"/>
            <a:ext cx="1163472"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点</a:t>
            </a:r>
            <a:r>
              <a:rPr lang="zh-CN" altLang="en-US" sz="1600" b="1" dirty="0" smtClean="0">
                <a:solidFill>
                  <a:schemeClr val="bg1"/>
                </a:solidFill>
                <a:latin typeface="微软雅黑" panose="020B0503020204020204" pitchFamily="34" charset="-122"/>
                <a:ea typeface="微软雅黑" panose="020B0503020204020204" pitchFamily="34" charset="-122"/>
              </a:rPr>
              <a:t>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5696" y="104707"/>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4.4</a:t>
            </a:r>
            <a:r>
              <a:rPr lang="zh-CN" altLang="en-US" sz="1600" b="1" dirty="0">
                <a:solidFill>
                  <a:srgbClr val="000000"/>
                </a:solidFill>
                <a:latin typeface="微软雅黑" panose="020B0503020204020204" pitchFamily="34" charset="-122"/>
                <a:ea typeface="微软雅黑" panose="020B0503020204020204" pitchFamily="34" charset="-122"/>
              </a:rPr>
              <a:t> 图像点运算：基本灰度级变换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2263761"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4.4.2 </a:t>
            </a:r>
            <a:r>
              <a:rPr lang="zh-CN" altLang="en-US" sz="1600" b="1" dirty="0">
                <a:solidFill>
                  <a:srgbClr val="000066"/>
                </a:solidFill>
                <a:latin typeface="微软雅黑" panose="020B0503020204020204" pitchFamily="34" charset="-122"/>
                <a:ea typeface="微软雅黑" panose="020B0503020204020204" pitchFamily="34" charset="-122"/>
              </a:rPr>
              <a:t>黑白反转映射</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7" name="矩形 6"/>
          <p:cNvSpPr/>
          <p:nvPr/>
        </p:nvSpPr>
        <p:spPr>
          <a:xfrm>
            <a:off x="-161925" y="892136"/>
            <a:ext cx="6759044" cy="377604"/>
          </a:xfrm>
          <a:prstGeom prst="rect">
            <a:avLst/>
          </a:prstGeom>
        </p:spPr>
        <p:txBody>
          <a:bodyPr wrap="square">
            <a:spAutoFit/>
          </a:bodyPr>
          <a:lstStyle/>
          <a:p>
            <a:pPr marL="732155" marR="5080">
              <a:lnSpc>
                <a:spcPct val="128000"/>
              </a:lnSpc>
              <a:spcBef>
                <a:spcPts val="435"/>
              </a:spcBef>
            </a:pPr>
            <a:r>
              <a:rPr lang="en-US" altLang="zh-CN" sz="1600" b="1" dirty="0">
                <a:solidFill>
                  <a:srgbClr val="000066"/>
                </a:solidFill>
                <a:latin typeface="微软雅黑" panose="020B0503020204020204" pitchFamily="34" charset="-122"/>
                <a:ea typeface="微软雅黑" panose="020B0503020204020204" pitchFamily="34" charset="-122"/>
              </a:rPr>
              <a:t>NOT</a:t>
            </a:r>
            <a:r>
              <a:rPr lang="zh-CN" altLang="en-US" sz="1600" b="1" dirty="0">
                <a:solidFill>
                  <a:srgbClr val="000066"/>
                </a:solidFill>
                <a:latin typeface="微软雅黑" panose="020B0503020204020204" pitchFamily="34" charset="-122"/>
                <a:ea typeface="微软雅黑" panose="020B0503020204020204" pitchFamily="34" charset="-122"/>
              </a:rPr>
              <a:t>运算：</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文本框 3"/>
              <p:cNvSpPr txBox="1"/>
              <p:nvPr/>
            </p:nvSpPr>
            <p:spPr>
              <a:xfrm>
                <a:off x="-330201" y="1269740"/>
                <a:ext cx="7143751" cy="1132169"/>
              </a:xfrm>
              <a:prstGeom prst="rect">
                <a:avLst/>
              </a:prstGeom>
              <a:noFill/>
            </p:spPr>
            <p:txBody>
              <a:bodyPr wrap="square">
                <a:spAutoFit/>
              </a:bodyPr>
              <a:lstStyle/>
              <a:p>
                <a:pPr marL="732155" marR="5080" indent="266700">
                  <a:lnSpc>
                    <a:spcPct val="128000"/>
                  </a:lnSpc>
                  <a:spcBef>
                    <a:spcPts val="435"/>
                  </a:spcBef>
                  <a:spcAft>
                    <a:spcPts val="250"/>
                  </a:spcAft>
                  <a:buNone/>
                </a:pPr>
                <a:r>
                  <a:rPr lang="zh-CN" altLang="zh-CN" sz="1600" dirty="0">
                    <a:solidFill>
                      <a:srgbClr val="000066"/>
                    </a:solidFill>
                    <a:latin typeface="微软雅黑" panose="020B0503020204020204" pitchFamily="34" charset="-122"/>
                    <a:ea typeface="微软雅黑" panose="020B0503020204020204" pitchFamily="34" charset="-122"/>
                  </a:rPr>
                  <a:t>设输入图像的灰度等级范围</a:t>
                </a:r>
                <a14:m>
                  <m:oMath xmlns:m="http://schemas.openxmlformats.org/officeDocument/2006/math">
                    <m:r>
                      <a:rPr lang="en-US" altLang="zh-CN" sz="1600" b="0">
                        <a:solidFill>
                          <a:srgbClr val="000066"/>
                        </a:solidFill>
                        <a:latin typeface="Cambria Math" panose="02040503050406030204" pitchFamily="18" charset="0"/>
                        <a:ea typeface="微软雅黑" panose="020B0503020204020204" pitchFamily="34" charset="-122"/>
                      </a:rPr>
                      <m:t>[</m:t>
                    </m:r>
                    <m:r>
                      <a:rPr lang="en-US" altLang="zh-CN" sz="1600" b="0">
                        <a:solidFill>
                          <a:srgbClr val="000066"/>
                        </a:solidFill>
                        <a:latin typeface="Cambria Math" panose="02040503050406030204" pitchFamily="18" charset="0"/>
                        <a:ea typeface="微软雅黑" panose="020B0503020204020204" pitchFamily="34" charset="-122"/>
                      </a:rPr>
                      <m:t>0</m:t>
                    </m:r>
                    <m:r>
                      <a:rPr lang="en-US" altLang="zh-CN" sz="1600" b="0">
                        <a:solidFill>
                          <a:srgbClr val="000066"/>
                        </a:solidFill>
                        <a:latin typeface="Cambria Math" panose="02040503050406030204" pitchFamily="18" charset="0"/>
                        <a:ea typeface="微软雅黑" panose="020B0503020204020204" pitchFamily="34" charset="-122"/>
                      </a:rPr>
                      <m:t>,</m:t>
                    </m:r>
                    <m:r>
                      <m:rPr>
                        <m:sty m:val="p"/>
                      </m:rPr>
                      <a:rPr lang="en-US" altLang="zh-CN" sz="1600" b="0" i="1">
                        <a:solidFill>
                          <a:srgbClr val="000066"/>
                        </a:solidFill>
                        <a:latin typeface="Cambria Math" panose="02040503050406030204" pitchFamily="18" charset="0"/>
                        <a:ea typeface="微软雅黑" panose="020B0503020204020204" pitchFamily="34" charset="-122"/>
                      </a:rPr>
                      <m:t>L</m:t>
                    </m:r>
                    <m:r>
                      <a:rPr lang="en-US" altLang="zh-CN" sz="1600" b="0">
                        <a:solidFill>
                          <a:srgbClr val="000066"/>
                        </a:solidFill>
                        <a:latin typeface="Cambria Math" panose="02040503050406030204" pitchFamily="18" charset="0"/>
                        <a:ea typeface="微软雅黑" panose="020B0503020204020204" pitchFamily="34" charset="-122"/>
                      </a:rPr>
                      <m:t>−</m:t>
                    </m:r>
                    <m:r>
                      <a:rPr lang="en-US" altLang="zh-CN" sz="1600" b="0">
                        <a:solidFill>
                          <a:srgbClr val="000066"/>
                        </a:solidFill>
                        <a:latin typeface="Cambria Math" panose="02040503050406030204" pitchFamily="18" charset="0"/>
                        <a:ea typeface="微软雅黑" panose="020B0503020204020204" pitchFamily="34" charset="-122"/>
                      </a:rPr>
                      <m:t>1</m:t>
                    </m:r>
                    <m:r>
                      <a:rPr lang="en-US" altLang="zh-CN" sz="1600" b="0">
                        <a:solidFill>
                          <a:srgbClr val="000066"/>
                        </a:solidFill>
                        <a:latin typeface="Cambria Math" panose="02040503050406030204" pitchFamily="18" charset="0"/>
                        <a:ea typeface="微软雅黑" panose="020B0503020204020204" pitchFamily="34" charset="-122"/>
                      </a:rPr>
                      <m:t>]</m:t>
                    </m:r>
                  </m:oMath>
                </a14:m>
                <a:r>
                  <a:rPr lang="zh-CN" altLang="zh-CN" sz="1600" dirty="0">
                    <a:solidFill>
                      <a:srgbClr val="000066"/>
                    </a:solidFill>
                    <a:latin typeface="微软雅黑" panose="020B0503020204020204" pitchFamily="34" charset="-122"/>
                    <a:ea typeface="微软雅黑" panose="020B0503020204020204" pitchFamily="34" charset="-122"/>
                  </a:rPr>
                  <a:t>的图像反转可由一个反比变换获得，表达式是</a:t>
                </a:r>
                <a:endParaRPr lang="zh-CN" altLang="zh-CN" sz="1600" dirty="0">
                  <a:solidFill>
                    <a:srgbClr val="000066"/>
                  </a:solidFill>
                  <a:latin typeface="微软雅黑" panose="020B0503020204020204" pitchFamily="34" charset="-122"/>
                  <a:ea typeface="微软雅黑" panose="020B0503020204020204" pitchFamily="34" charset="-122"/>
                </a:endParaRPr>
              </a:p>
              <a:p>
                <a:pPr>
                  <a:lnSpc>
                    <a:spcPct val="150000"/>
                  </a:lnSpc>
                  <a:spcAft>
                    <a:spcPts val="250"/>
                  </a:spcAft>
                </a:pPr>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m:t>
                    </m:r>
                    <m:d>
                      <m:d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e>
                    </m:d>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oMath>
                </a14:m>
                <a:endParaRPr lang="zh-CN" altLang="zh-CN" sz="1800" kern="100" dirty="0">
                  <a:effectLst/>
                  <a:latin typeface="Calibri" panose="020F0502020204030204" charset="0"/>
                  <a:ea typeface="宋体" panose="02010600030101010101" pitchFamily="2" charset="-122"/>
                  <a:cs typeface="Times New Roman" panose="020206030504050203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330201" y="1269740"/>
                <a:ext cx="7143751" cy="1132169"/>
              </a:xfrm>
              <a:prstGeom prst="rect">
                <a:avLst/>
              </a:prstGeom>
              <a:blipFill rotWithShape="1">
                <a:blip r:embed="rId1"/>
                <a:stretch>
                  <a:fillRect t="-33" b="30"/>
                </a:stretch>
              </a:blipFill>
            </p:spPr>
            <p:txBody>
              <a:bodyPr/>
              <a:lstStyle/>
              <a:p>
                <a:r>
                  <a:rPr lang="zh-CN" altLang="en-US">
                    <a:noFill/>
                  </a:rPr>
                  <a:t> </a:t>
                </a:r>
              </a:p>
            </p:txBody>
          </p:sp>
        </mc:Fallback>
      </mc:AlternateContent>
      <p:pic>
        <p:nvPicPr>
          <p:cNvPr id="5" name="图片 4"/>
          <p:cNvPicPr>
            <a:picLocks noChangeAspect="1"/>
          </p:cNvPicPr>
          <p:nvPr/>
        </p:nvPicPr>
        <p:blipFill>
          <a:blip r:embed="rId2"/>
          <a:stretch>
            <a:fillRect/>
          </a:stretch>
        </p:blipFill>
        <p:spPr>
          <a:xfrm>
            <a:off x="1310845" y="2978150"/>
            <a:ext cx="3608427" cy="1497311"/>
          </a:xfrm>
          <a:prstGeom prst="rect">
            <a:avLst/>
          </a:prstGeom>
        </p:spPr>
      </p:pic>
      <p:sp>
        <p:nvSpPr>
          <p:cNvPr id="9" name="文本框 8"/>
          <p:cNvSpPr txBox="1"/>
          <p:nvPr/>
        </p:nvSpPr>
        <p:spPr>
          <a:xfrm>
            <a:off x="325607" y="4524246"/>
            <a:ext cx="5578904" cy="377604"/>
          </a:xfrm>
          <a:prstGeom prst="rect">
            <a:avLst/>
          </a:prstGeom>
          <a:noFill/>
        </p:spPr>
        <p:txBody>
          <a:bodyPr wrap="square">
            <a:spAutoFit/>
          </a:bodyPr>
          <a:lstStyle/>
          <a:p>
            <a:pPr marL="732155" marR="5080">
              <a:lnSpc>
                <a:spcPct val="128000"/>
              </a:lnSpc>
              <a:spcBef>
                <a:spcPts val="435"/>
              </a:spcBef>
            </a:pPr>
            <a:r>
              <a:rPr lang="zh-CN" altLang="zh-CN" sz="1600" b="1" dirty="0">
                <a:solidFill>
                  <a:srgbClr val="000066"/>
                </a:solidFill>
                <a:latin typeface="微软雅黑" panose="020B0503020204020204" pitchFamily="34" charset="-122"/>
                <a:ea typeface="微软雅黑" panose="020B0503020204020204" pitchFamily="34" charset="-122"/>
              </a:rPr>
              <a:t>可增强嵌入图像暗色区域中的白色或灰色细节</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10" name="文本框 9"/>
          <p:cNvSpPr txBox="1"/>
          <p:nvPr/>
        </p:nvSpPr>
        <p:spPr>
          <a:xfrm>
            <a:off x="5542132" y="175128"/>
            <a:ext cx="1163472"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点</a:t>
            </a:r>
            <a:r>
              <a:rPr lang="zh-CN" altLang="en-US" sz="1600" b="1" dirty="0" smtClean="0">
                <a:solidFill>
                  <a:schemeClr val="bg1"/>
                </a:solidFill>
                <a:latin typeface="微软雅黑" panose="020B0503020204020204" pitchFamily="34" charset="-122"/>
                <a:ea typeface="微软雅黑" panose="020B0503020204020204" pitchFamily="34" charset="-122"/>
              </a:rPr>
              <a:t>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5696" y="104707"/>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4.4</a:t>
            </a:r>
            <a:r>
              <a:rPr lang="zh-CN" altLang="en-US" sz="1600" b="1" dirty="0">
                <a:solidFill>
                  <a:srgbClr val="000000"/>
                </a:solidFill>
                <a:latin typeface="微软雅黑" panose="020B0503020204020204" pitchFamily="34" charset="-122"/>
                <a:ea typeface="微软雅黑" panose="020B0503020204020204" pitchFamily="34" charset="-122"/>
              </a:rPr>
              <a:t> 图像点运算：基本灰度级变换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2263761"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4.4.3 </a:t>
            </a:r>
            <a:r>
              <a:rPr lang="zh-CN" altLang="en-US" sz="1600" b="1" dirty="0">
                <a:solidFill>
                  <a:srgbClr val="000066"/>
                </a:solidFill>
                <a:latin typeface="微软雅黑" panose="020B0503020204020204" pitchFamily="34" charset="-122"/>
                <a:ea typeface="微软雅黑" panose="020B0503020204020204" pitchFamily="34" charset="-122"/>
              </a:rPr>
              <a:t>分片线性拉伸</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文本框 3"/>
              <p:cNvSpPr txBox="1"/>
              <p:nvPr/>
            </p:nvSpPr>
            <p:spPr>
              <a:xfrm>
                <a:off x="502809" y="1061250"/>
                <a:ext cx="6202795" cy="830997"/>
              </a:xfrm>
              <a:prstGeom prst="rect">
                <a:avLst/>
              </a:prstGeom>
              <a:noFill/>
            </p:spPr>
            <p:txBody>
              <a:bodyPr wrap="square">
                <a:spAutoFit/>
              </a:bodyPr>
              <a:lstStyle/>
              <a:p>
                <a:pPr>
                  <a:lnSpc>
                    <a:spcPct val="150000"/>
                  </a:lnSpc>
                </a:pPr>
                <a:r>
                  <a:rPr lang="en-US" altLang="zh-CN" sz="1600" dirty="0" smtClean="0">
                    <a:solidFill>
                      <a:srgbClr val="000066"/>
                    </a:solidFill>
                    <a:latin typeface="微软雅黑" panose="020B0503020204020204" pitchFamily="34" charset="-122"/>
                    <a:ea typeface="微软雅黑" panose="020B0503020204020204" pitchFamily="34" charset="-122"/>
                  </a:rPr>
                  <a:t>       </a:t>
                </a:r>
                <a:r>
                  <a:rPr lang="zh-CN" altLang="zh-CN" sz="1600" dirty="0" smtClean="0">
                    <a:solidFill>
                      <a:srgbClr val="000066"/>
                    </a:solidFill>
                    <a:latin typeface="微软雅黑" panose="020B0503020204020204" pitchFamily="34" charset="-122"/>
                    <a:ea typeface="微软雅黑" panose="020B0503020204020204" pitchFamily="34" charset="-122"/>
                  </a:rPr>
                  <a:t>图像</a:t>
                </a:r>
                <a:r>
                  <a:rPr lang="zh-CN" altLang="zh-CN" sz="1600" dirty="0">
                    <a:solidFill>
                      <a:srgbClr val="000066"/>
                    </a:solidFill>
                    <a:latin typeface="微软雅黑" panose="020B0503020204020204" pitchFamily="34" charset="-122"/>
                    <a:ea typeface="微软雅黑" panose="020B0503020204020204" pitchFamily="34" charset="-122"/>
                  </a:rPr>
                  <a:t>的灰度等级大部分聚集在区间</a:t>
                </a:r>
                <a14:m>
                  <m:oMath xmlns:m="http://schemas.openxmlformats.org/officeDocument/2006/math">
                    <m:d>
                      <m:dPr>
                        <m:begChr m:val="["/>
                        <m:endChr m:val="]"/>
                        <m:ctrlPr>
                          <a:rPr lang="en-US" altLang="zh-CN" sz="1600" i="1">
                            <a:solidFill>
                              <a:srgbClr val="000066"/>
                            </a:solidFill>
                            <a:latin typeface="Cambria Math" panose="02040503050406030204" pitchFamily="18" charset="0"/>
                            <a:ea typeface="微软雅黑" panose="020B0503020204020204" pitchFamily="34" charset="-122"/>
                          </a:rPr>
                        </m:ctrlPr>
                      </m:dPr>
                      <m:e>
                        <m:sSub>
                          <m:sSubPr>
                            <m:ctrlPr>
                              <a:rPr lang="zh-CN" altLang="zh-CN" sz="1600" i="1">
                                <a:solidFill>
                                  <a:srgbClr val="000066"/>
                                </a:solidFill>
                                <a:latin typeface="Cambria Math" panose="02040503050406030204" pitchFamily="18" charset="0"/>
                                <a:ea typeface="微软雅黑" panose="020B0503020204020204" pitchFamily="34" charset="-122"/>
                              </a:rPr>
                            </m:ctrlPr>
                          </m:sSubPr>
                          <m:e>
                            <m:r>
                              <m:rPr>
                                <m:sty m:val="p"/>
                              </m:rPr>
                              <a:rPr lang="en-US" altLang="zh-CN" sz="1600" b="0" i="1">
                                <a:solidFill>
                                  <a:srgbClr val="000066"/>
                                </a:solidFill>
                                <a:latin typeface="Cambria Math" panose="02040503050406030204" pitchFamily="18" charset="0"/>
                                <a:ea typeface="微软雅黑" panose="020B0503020204020204" pitchFamily="34" charset="-122"/>
                              </a:rPr>
                              <m:t>μ</m:t>
                            </m:r>
                          </m:e>
                          <m:sub>
                            <m:r>
                              <a:rPr lang="en-US" altLang="zh-CN" sz="1600" b="0">
                                <a:solidFill>
                                  <a:srgbClr val="000066"/>
                                </a:solidFill>
                                <a:latin typeface="Cambria Math" panose="02040503050406030204" pitchFamily="18" charset="0"/>
                                <a:ea typeface="微软雅黑" panose="020B0503020204020204" pitchFamily="34" charset="-122"/>
                              </a:rPr>
                              <m:t>1</m:t>
                            </m:r>
                          </m:sub>
                        </m:sSub>
                        <m:r>
                          <a:rPr lang="en-US" altLang="zh-CN" sz="1600" b="0">
                            <a:solidFill>
                              <a:srgbClr val="000066"/>
                            </a:solidFill>
                            <a:latin typeface="Cambria Math" panose="02040503050406030204" pitchFamily="18" charset="0"/>
                            <a:ea typeface="微软雅黑" panose="020B0503020204020204" pitchFamily="34" charset="-122"/>
                          </a:rPr>
                          <m:t>,</m:t>
                        </m:r>
                        <m:sSub>
                          <m:sSubPr>
                            <m:ctrlPr>
                              <a:rPr lang="zh-CN" altLang="zh-CN" sz="1600" i="1">
                                <a:solidFill>
                                  <a:srgbClr val="000066"/>
                                </a:solidFill>
                                <a:latin typeface="Cambria Math" panose="02040503050406030204" pitchFamily="18" charset="0"/>
                                <a:ea typeface="微软雅黑" panose="020B0503020204020204" pitchFamily="34" charset="-122"/>
                              </a:rPr>
                            </m:ctrlPr>
                          </m:sSubPr>
                          <m:e>
                            <m:r>
                              <m:rPr>
                                <m:sty m:val="p"/>
                              </m:rPr>
                              <a:rPr lang="en-US" altLang="zh-CN" sz="1600" b="0" i="1">
                                <a:solidFill>
                                  <a:srgbClr val="000066"/>
                                </a:solidFill>
                                <a:latin typeface="Cambria Math" panose="02040503050406030204" pitchFamily="18" charset="0"/>
                                <a:ea typeface="微软雅黑" panose="020B0503020204020204" pitchFamily="34" charset="-122"/>
                              </a:rPr>
                              <m:t>μ</m:t>
                            </m:r>
                          </m:e>
                          <m:sub>
                            <m:r>
                              <a:rPr lang="en-US" altLang="zh-CN" sz="1600" b="0">
                                <a:solidFill>
                                  <a:srgbClr val="000066"/>
                                </a:solidFill>
                                <a:latin typeface="Cambria Math" panose="02040503050406030204" pitchFamily="18" charset="0"/>
                                <a:ea typeface="微软雅黑" panose="020B0503020204020204" pitchFamily="34" charset="-122"/>
                              </a:rPr>
                              <m:t>2</m:t>
                            </m:r>
                          </m:sub>
                        </m:sSub>
                      </m:e>
                    </m:d>
                  </m:oMath>
                </a14:m>
                <a:r>
                  <a:rPr lang="zh-CN" altLang="en-US" sz="1600" dirty="0" smtClean="0">
                    <a:solidFill>
                      <a:srgbClr val="000066"/>
                    </a:solidFill>
                    <a:latin typeface="微软雅黑" panose="020B0503020204020204" pitchFamily="34" charset="-122"/>
                    <a:ea typeface="微软雅黑" panose="020B0503020204020204" pitchFamily="34" charset="-122"/>
                  </a:rPr>
                  <a:t>，通过</a:t>
                </a:r>
                <a:r>
                  <a:rPr lang="zh-CN" altLang="en-US" sz="1600" dirty="0">
                    <a:solidFill>
                      <a:srgbClr val="000066"/>
                    </a:solidFill>
                    <a:latin typeface="微软雅黑" panose="020B0503020204020204" pitchFamily="34" charset="-122"/>
                    <a:ea typeface="微软雅黑" panose="020B0503020204020204" pitchFamily="34" charset="-122"/>
                  </a:rPr>
                  <a:t>分片线性函数将图像映射到一个比较宽的区间</a:t>
                </a:r>
                <a:r>
                  <a:rPr lang="en-US" altLang="zh-CN" sz="1600" dirty="0">
                    <a:solidFill>
                      <a:srgbClr val="000066"/>
                    </a:solidFill>
                    <a:latin typeface="微软雅黑" panose="020B0503020204020204" pitchFamily="34" charset="-122"/>
                    <a:ea typeface="微软雅黑" panose="020B0503020204020204" pitchFamily="34" charset="-122"/>
                  </a:rPr>
                  <a:t>[0.255</a:t>
                </a:r>
                <a:r>
                  <a:rPr lang="en-US" altLang="zh-CN" sz="1600" dirty="0" smtClean="0">
                    <a:solidFill>
                      <a:srgbClr val="000066"/>
                    </a:solidFill>
                    <a:latin typeface="微软雅黑" panose="020B0503020204020204" pitchFamily="34" charset="-122"/>
                    <a:ea typeface="微软雅黑" panose="020B0503020204020204" pitchFamily="34" charset="-122"/>
                  </a:rPr>
                  <a:t>]</a:t>
                </a:r>
                <a:r>
                  <a:rPr lang="zh-CN" altLang="en-US" sz="1600" dirty="0" smtClean="0">
                    <a:solidFill>
                      <a:srgbClr val="000066"/>
                    </a:solidFill>
                    <a:latin typeface="微软雅黑" panose="020B0503020204020204" pitchFamily="34" charset="-122"/>
                    <a:ea typeface="微软雅黑" panose="020B0503020204020204" pitchFamily="34" charset="-122"/>
                  </a:rPr>
                  <a:t>，实现</a:t>
                </a:r>
                <a:r>
                  <a:rPr lang="zh-CN" altLang="en-US" sz="1600" dirty="0">
                    <a:solidFill>
                      <a:srgbClr val="000066"/>
                    </a:solidFill>
                    <a:latin typeface="微软雅黑" panose="020B0503020204020204" pitchFamily="34" charset="-122"/>
                    <a:ea typeface="微软雅黑" panose="020B0503020204020204" pitchFamily="34" charset="-122"/>
                  </a:rPr>
                  <a:t>对比度增强</a:t>
                </a:r>
                <a:endParaRPr lang="zh-CN" altLang="en-US" sz="1600" dirty="0">
                  <a:solidFill>
                    <a:srgbClr val="000066"/>
                  </a:solidFill>
                  <a:latin typeface="微软雅黑" panose="020B0503020204020204" pitchFamily="34" charset="-122"/>
                  <a:ea typeface="微软雅黑" panose="020B0503020204020204" pitchFamily="34"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502809" y="1061250"/>
                <a:ext cx="6202795" cy="830997"/>
              </a:xfrm>
              <a:prstGeom prst="rect">
                <a:avLst/>
              </a:prstGeom>
              <a:blipFill rotWithShape="1">
                <a:blip r:embed="rId1"/>
                <a:stretch>
                  <a:fillRect l="-8" t="-20" b="70"/>
                </a:stretch>
              </a:blipFill>
            </p:spPr>
            <p:txBody>
              <a:bodyPr/>
              <a:lstStyle/>
              <a:p>
                <a:r>
                  <a:rPr lang="zh-CN" altLang="en-US">
                    <a:noFill/>
                  </a:rPr>
                  <a:t> </a:t>
                </a:r>
              </a:p>
            </p:txBody>
          </p:sp>
        </mc:Fallback>
      </mc:AlternateContent>
      <p:pic>
        <p:nvPicPr>
          <p:cNvPr id="5" name="图片 4"/>
          <p:cNvPicPr>
            <a:picLocks noChangeAspect="1"/>
          </p:cNvPicPr>
          <p:nvPr/>
        </p:nvPicPr>
        <p:blipFill>
          <a:blip r:embed="rId2"/>
          <a:stretch>
            <a:fillRect/>
          </a:stretch>
        </p:blipFill>
        <p:spPr>
          <a:xfrm>
            <a:off x="4389259" y="1965325"/>
            <a:ext cx="1997254" cy="1495701"/>
          </a:xfrm>
          <a:prstGeom prst="rect">
            <a:avLst/>
          </a:prstGeom>
        </p:spPr>
      </p:pic>
      <mc:AlternateContent xmlns:mc="http://schemas.openxmlformats.org/markup-compatibility/2006">
        <mc:Choice xmlns:a14="http://schemas.microsoft.com/office/drawing/2010/main" Requires="a14">
          <p:sp>
            <p:nvSpPr>
              <p:cNvPr id="9" name="文本框 8"/>
              <p:cNvSpPr txBox="1"/>
              <p:nvPr/>
            </p:nvSpPr>
            <p:spPr>
              <a:xfrm>
                <a:off x="173566" y="2075542"/>
                <a:ext cx="4095750" cy="120218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𝑀</m:t>
                      </m:r>
                      <m:d>
                        <m:dPr>
                          <m:ctrlPr>
                            <a:rPr lang="zh-CN" altLang="en-US" sz="1600" i="1">
                              <a:solidFill>
                                <a:srgbClr val="836967"/>
                              </a:solidFill>
                              <a:latin typeface="Cambria Math" panose="02040503050406030204" pitchFamily="18" charset="0"/>
                            </a:rPr>
                          </m:ctrlPr>
                        </m:dPr>
                        <m:e>
                          <m:r>
                            <a:rPr lang="zh-CN" altLang="en-US" sz="1600" i="1">
                              <a:latin typeface="Cambria Math" panose="02040503050406030204" pitchFamily="18" charset="0"/>
                            </a:rPr>
                            <m:t>𝑣</m:t>
                          </m:r>
                        </m:e>
                      </m:d>
                      <m:r>
                        <a:rPr lang="zh-CN" altLang="en-US" sz="1600" i="0">
                          <a:latin typeface="Cambria Math" panose="02040503050406030204" pitchFamily="18" charset="0"/>
                        </a:rPr>
                        <m:t>=</m:t>
                      </m:r>
                      <m:d>
                        <m:dPr>
                          <m:begChr m:val="{"/>
                          <m:endChr m:val=""/>
                          <m:ctrlPr>
                            <a:rPr lang="zh-CN" altLang="en-US" sz="1600" i="1">
                              <a:solidFill>
                                <a:srgbClr val="836967"/>
                              </a:solidFill>
                              <a:latin typeface="Cambria Math" panose="02040503050406030204" pitchFamily="18" charset="0"/>
                            </a:rPr>
                          </m:ctrlPr>
                        </m:dPr>
                        <m:e>
                          <m:eqArr>
                            <m:eqArrPr>
                              <m:ctrlPr>
                                <a:rPr lang="zh-CN" altLang="en-US" sz="1600" i="1">
                                  <a:solidFill>
                                    <a:srgbClr val="836967"/>
                                  </a:solidFill>
                                  <a:latin typeface="Cambria Math" panose="02040503050406030204" pitchFamily="18" charset="0"/>
                                </a:rPr>
                              </m:ctrlPr>
                            </m:eqArrPr>
                            <m:e>
                              <m:r>
                                <a:rPr lang="zh-CN" altLang="en-US" sz="1600" i="0">
                                  <a:latin typeface="Cambria Math" panose="02040503050406030204" pitchFamily="18" charset="0"/>
                                </a:rPr>
                                <m:t>&amp;</m:t>
                              </m:r>
                              <m:r>
                                <a:rPr lang="zh-CN" altLang="en-US" sz="1600" i="0">
                                  <a:latin typeface="Cambria Math" panose="02040503050406030204" pitchFamily="18" charset="0"/>
                                </a:rPr>
                                <m:t>0</m:t>
                              </m:r>
                              <m:m>
                                <m:mPr>
                                  <m:mcs>
                                    <m:mc>
                                      <m:mcPr>
                                        <m:count m:val="4"/>
                                        <m:mcJc m:val="center"/>
                                      </m:mcPr>
                                    </m:mc>
                                  </m:mcs>
                                  <m:plcHide m:val="on"/>
                                  <m:ctrlPr>
                                    <a:rPr lang="zh-CN" altLang="en-US" sz="1600" i="1">
                                      <a:solidFill>
                                        <a:srgbClr val="836967"/>
                                      </a:solidFill>
                                      <a:latin typeface="Cambria Math" panose="02040503050406030204" pitchFamily="18" charset="0"/>
                                    </a:rPr>
                                  </m:ctrlPr>
                                </m:mPr>
                                <m:mr>
                                  <m:e/>
                                  <m:e/>
                                  <m:e/>
                                  <m:e>
                                    <m:m>
                                      <m:mPr>
                                        <m:mcs>
                                          <m:mc>
                                            <m:mcPr>
                                              <m:count m:val="2"/>
                                              <m:mcJc m:val="center"/>
                                            </m:mcPr>
                                          </m:mc>
                                        </m:mcs>
                                        <m:plcHide m:val="on"/>
                                        <m:ctrlPr>
                                          <a:rPr lang="zh-CN" altLang="en-US" sz="1600" i="1">
                                            <a:solidFill>
                                              <a:srgbClr val="836967"/>
                                            </a:solidFill>
                                            <a:latin typeface="Cambria Math" panose="02040503050406030204" pitchFamily="18" charset="0"/>
                                          </a:rPr>
                                        </m:ctrlPr>
                                      </m:mPr>
                                      <m:mr>
                                        <m:e>
                                          <m:r>
                                            <a:rPr lang="zh-CN" altLang="en-US" sz="1600" i="1">
                                              <a:latin typeface="Cambria Math" panose="02040503050406030204" pitchFamily="18" charset="0"/>
                                            </a:rPr>
                                            <m:t>𝑖𝑓</m:t>
                                          </m:r>
                                        </m:e>
                                        <m:e>
                                          <m:r>
                                            <a:rPr lang="zh-CN" altLang="en-US" sz="1600" i="1">
                                              <a:latin typeface="Cambria Math" panose="02040503050406030204" pitchFamily="18" charset="0"/>
                                            </a:rPr>
                                            <m:t>𝑣</m:t>
                                          </m:r>
                                          <m:r>
                                            <a:rPr lang="zh-CN" altLang="en-US" sz="1600" i="0">
                                              <a:latin typeface="Cambria Math" panose="02040503050406030204" pitchFamily="18" charset="0"/>
                                            </a:rPr>
                                            <m:t>∈</m:t>
                                          </m:r>
                                          <m:d>
                                            <m:dPr>
                                              <m:begChr m:val="["/>
                                              <m:sepChr m:val=","/>
                                              <m:ctrlPr>
                                                <a:rPr lang="zh-CN" altLang="en-US" sz="1600" i="1">
                                                  <a:latin typeface="Cambria Math" panose="02040503050406030204" pitchFamily="18" charset="0"/>
                                                </a:rPr>
                                              </m:ctrlPr>
                                            </m:dPr>
                                            <m:e>
                                              <m:r>
                                                <a:rPr lang="zh-CN" altLang="en-US" sz="1600" i="0">
                                                  <a:latin typeface="Cambria Math" panose="02040503050406030204" pitchFamily="18" charset="0"/>
                                                </a:rPr>
                                                <m:t>0</m:t>
                                              </m:r>
                                            </m:e>
                                            <m:e>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𝜇</m:t>
                                                  </m:r>
                                                </m:e>
                                                <m:sub>
                                                  <m:r>
                                                    <a:rPr lang="zh-CN" altLang="en-US" sz="1600" i="0">
                                                      <a:latin typeface="Cambria Math" panose="02040503050406030204" pitchFamily="18" charset="0"/>
                                                    </a:rPr>
                                                    <m:t>1</m:t>
                                                  </m:r>
                                                </m:sub>
                                              </m:sSub>
                                            </m:e>
                                          </m:d>
                                        </m:e>
                                      </m:mr>
                                    </m:m>
                                  </m:e>
                                </m:mr>
                              </m:m>
                            </m:e>
                            <m:e>
                              <m:r>
                                <a:rPr lang="zh-CN" altLang="en-US" sz="1600" i="0">
                                  <a:latin typeface="Cambria Math" panose="02040503050406030204" pitchFamily="18" charset="0"/>
                                </a:rPr>
                                <m:t>&amp;</m:t>
                              </m:r>
                              <m:r>
                                <a:rPr lang="zh-CN" altLang="en-US" sz="1600" i="0">
                                  <a:latin typeface="Cambria Math" panose="02040503050406030204" pitchFamily="18" charset="0"/>
                                </a:rPr>
                                <m:t>255</m:t>
                              </m:r>
                              <m:f>
                                <m:fPr>
                                  <m:ctrlPr>
                                    <a:rPr lang="zh-CN" altLang="en-US" sz="1600" i="1">
                                      <a:solidFill>
                                        <a:srgbClr val="836967"/>
                                      </a:solidFill>
                                      <a:latin typeface="Cambria Math" panose="02040503050406030204" pitchFamily="18" charset="0"/>
                                    </a:rPr>
                                  </m:ctrlPr>
                                </m:fPr>
                                <m:num>
                                  <m:r>
                                    <a:rPr lang="zh-CN" altLang="en-US" sz="1600" i="1">
                                      <a:latin typeface="Cambria Math" panose="02040503050406030204" pitchFamily="18" charset="0"/>
                                    </a:rPr>
                                    <m:t>𝑣</m:t>
                                  </m:r>
                                  <m:r>
                                    <a:rPr lang="zh-CN" altLang="en-US" sz="1600" i="0">
                                      <a:latin typeface="Cambria Math" panose="02040503050406030204" pitchFamily="18" charset="0"/>
                                    </a:rPr>
                                    <m:t>−</m:t>
                                  </m:r>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𝜇</m:t>
                                      </m:r>
                                    </m:e>
                                    <m:sub>
                                      <m:r>
                                        <a:rPr lang="zh-CN" altLang="en-US" sz="1600" i="0">
                                          <a:latin typeface="Cambria Math" panose="02040503050406030204" pitchFamily="18" charset="0"/>
                                        </a:rPr>
                                        <m:t>1</m:t>
                                      </m:r>
                                    </m:sub>
                                  </m:sSub>
                                </m:num>
                                <m:den>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𝜇</m:t>
                                      </m:r>
                                    </m:e>
                                    <m:sub>
                                      <m:r>
                                        <a:rPr lang="zh-CN" altLang="en-US" sz="1600" i="0">
                                          <a:latin typeface="Cambria Math" panose="02040503050406030204" pitchFamily="18" charset="0"/>
                                        </a:rPr>
                                        <m:t>2</m:t>
                                      </m:r>
                                    </m:sub>
                                  </m:sSub>
                                  <m:r>
                                    <a:rPr lang="zh-CN" altLang="en-US" sz="1600" i="0">
                                      <a:latin typeface="Cambria Math" panose="02040503050406030204" pitchFamily="18" charset="0"/>
                                    </a:rPr>
                                    <m:t>−</m:t>
                                  </m:r>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𝜇</m:t>
                                      </m:r>
                                    </m:e>
                                    <m:sub>
                                      <m:r>
                                        <a:rPr lang="zh-CN" altLang="en-US" sz="1600" i="0">
                                          <a:latin typeface="Cambria Math" panose="02040503050406030204" pitchFamily="18" charset="0"/>
                                        </a:rPr>
                                        <m:t>1</m:t>
                                      </m:r>
                                    </m:sub>
                                  </m:sSub>
                                </m:den>
                              </m:f>
                              <m:r>
                                <a:rPr lang="zh-CN" altLang="en-US" sz="1600" i="0">
                                  <a:latin typeface="Cambria Math" panose="02040503050406030204" pitchFamily="18" charset="0"/>
                                </a:rPr>
                                <m:t>,</m:t>
                              </m:r>
                              <m:m>
                                <m:mPr>
                                  <m:mcs>
                                    <m:mc>
                                      <m:mcPr>
                                        <m:count m:val="2"/>
                                        <m:mcJc m:val="center"/>
                                      </m:mcPr>
                                    </m:mc>
                                  </m:mcs>
                                  <m:plcHide m:val="on"/>
                                  <m:ctrlPr>
                                    <a:rPr lang="zh-CN" altLang="en-US" sz="1600" i="1">
                                      <a:solidFill>
                                        <a:srgbClr val="836967"/>
                                      </a:solidFill>
                                      <a:latin typeface="Cambria Math" panose="02040503050406030204" pitchFamily="18" charset="0"/>
                                    </a:rPr>
                                  </m:ctrlPr>
                                </m:mPr>
                                <m:mr>
                                  <m:e>
                                    <m:r>
                                      <a:rPr lang="zh-CN" altLang="en-US" sz="1600" i="1">
                                        <a:latin typeface="Cambria Math" panose="02040503050406030204" pitchFamily="18" charset="0"/>
                                      </a:rPr>
                                      <m:t>𝑖𝑓</m:t>
                                    </m:r>
                                  </m:e>
                                  <m:e>
                                    <m:r>
                                      <a:rPr lang="zh-CN" altLang="en-US" sz="1600" i="1">
                                        <a:latin typeface="Cambria Math" panose="02040503050406030204" pitchFamily="18" charset="0"/>
                                      </a:rPr>
                                      <m:t>𝑣</m:t>
                                    </m:r>
                                    <m:r>
                                      <a:rPr lang="zh-CN" altLang="en-US" sz="1600" i="0">
                                        <a:latin typeface="Cambria Math" panose="02040503050406030204" pitchFamily="18" charset="0"/>
                                      </a:rPr>
                                      <m:t>∈</m:t>
                                    </m:r>
                                    <m:d>
                                      <m:dPr>
                                        <m:begChr m:val="["/>
                                        <m:sepChr m:val=","/>
                                        <m:endChr m:val="]"/>
                                        <m:ctrlPr>
                                          <a:rPr lang="zh-CN" altLang="en-US" sz="1600" i="1">
                                            <a:latin typeface="Cambria Math" panose="02040503050406030204" pitchFamily="18" charset="0"/>
                                          </a:rPr>
                                        </m:ctrlPr>
                                      </m:dPr>
                                      <m:e>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𝜇</m:t>
                                            </m:r>
                                          </m:e>
                                          <m:sub>
                                            <m:r>
                                              <a:rPr lang="zh-CN" altLang="en-US" sz="1600" i="0">
                                                <a:latin typeface="Cambria Math" panose="02040503050406030204" pitchFamily="18" charset="0"/>
                                              </a:rPr>
                                              <m:t>1</m:t>
                                            </m:r>
                                          </m:sub>
                                        </m:sSub>
                                      </m:e>
                                      <m:e>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𝜇</m:t>
                                            </m:r>
                                          </m:e>
                                          <m:sub>
                                            <m:r>
                                              <a:rPr lang="zh-CN" altLang="en-US" sz="1600" i="0">
                                                <a:latin typeface="Cambria Math" panose="02040503050406030204" pitchFamily="18" charset="0"/>
                                              </a:rPr>
                                              <m:t>2</m:t>
                                            </m:r>
                                          </m:sub>
                                        </m:sSub>
                                      </m:e>
                                    </m:d>
                                  </m:e>
                                </m:mr>
                              </m:m>
                            </m:e>
                            <m:e>
                              <m:r>
                                <a:rPr lang="zh-CN" altLang="en-US" sz="1600" i="0">
                                  <a:latin typeface="Cambria Math" panose="02040503050406030204" pitchFamily="18" charset="0"/>
                                </a:rPr>
                                <m:t>&amp;</m:t>
                              </m:r>
                              <m:r>
                                <a:rPr lang="zh-CN" altLang="en-US" sz="1600" i="0">
                                  <a:latin typeface="Cambria Math" panose="02040503050406030204" pitchFamily="18" charset="0"/>
                                </a:rPr>
                                <m:t>255</m:t>
                              </m:r>
                              <m:m>
                                <m:mPr>
                                  <m:mcs>
                                    <m:mc>
                                      <m:mcPr>
                                        <m:count m:val="3"/>
                                        <m:mcJc m:val="center"/>
                                      </m:mcPr>
                                    </m:mc>
                                  </m:mcs>
                                  <m:plcHide m:val="on"/>
                                  <m:ctrlPr>
                                    <a:rPr lang="zh-CN" altLang="en-US" sz="1600" i="1">
                                      <a:solidFill>
                                        <a:srgbClr val="836967"/>
                                      </a:solidFill>
                                      <a:latin typeface="Cambria Math" panose="02040503050406030204" pitchFamily="18" charset="0"/>
                                    </a:rPr>
                                  </m:ctrlPr>
                                </m:mPr>
                                <m:mr>
                                  <m:e/>
                                  <m:e/>
                                  <m:e>
                                    <m:m>
                                      <m:mPr>
                                        <m:mcs>
                                          <m:mc>
                                            <m:mcPr>
                                              <m:count m:val="2"/>
                                              <m:mcJc m:val="center"/>
                                            </m:mcPr>
                                          </m:mc>
                                        </m:mcs>
                                        <m:plcHide m:val="on"/>
                                        <m:ctrlPr>
                                          <a:rPr lang="zh-CN" altLang="en-US" sz="1600" i="1">
                                            <a:solidFill>
                                              <a:srgbClr val="836967"/>
                                            </a:solidFill>
                                            <a:latin typeface="Cambria Math" panose="02040503050406030204" pitchFamily="18" charset="0"/>
                                          </a:rPr>
                                        </m:ctrlPr>
                                      </m:mPr>
                                      <m:mr>
                                        <m:e>
                                          <m:r>
                                            <a:rPr lang="zh-CN" altLang="en-US" sz="1600" i="1">
                                              <a:latin typeface="Cambria Math" panose="02040503050406030204" pitchFamily="18" charset="0"/>
                                            </a:rPr>
                                            <m:t>𝑖𝑓</m:t>
                                          </m:r>
                                        </m:e>
                                        <m:e>
                                          <m:r>
                                            <a:rPr lang="zh-CN" altLang="en-US" sz="1600" i="1">
                                              <a:latin typeface="Cambria Math" panose="02040503050406030204" pitchFamily="18" charset="0"/>
                                            </a:rPr>
                                            <m:t>𝑣</m:t>
                                          </m:r>
                                          <m:r>
                                            <a:rPr lang="zh-CN" altLang="en-US" sz="1600" i="0">
                                              <a:latin typeface="Cambria Math" panose="02040503050406030204" pitchFamily="18" charset="0"/>
                                            </a:rPr>
                                            <m:t>∈</m:t>
                                          </m:r>
                                          <m:d>
                                            <m:dPr>
                                              <m:ctrlPr>
                                                <a:rPr lang="zh-CN" altLang="en-US" sz="1600" i="1">
                                                  <a:solidFill>
                                                    <a:srgbClr val="836967"/>
                                                  </a:solidFill>
                                                  <a:latin typeface="Cambria Math" panose="02040503050406030204" pitchFamily="18" charset="0"/>
                                                </a:rPr>
                                              </m:ctrlPr>
                                            </m:dPr>
                                            <m:e>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𝜇</m:t>
                                                  </m:r>
                                                </m:e>
                                                <m:sub>
                                                  <m:r>
                                                    <a:rPr lang="zh-CN" altLang="en-US" sz="1600" i="0">
                                                      <a:latin typeface="Cambria Math" panose="02040503050406030204" pitchFamily="18" charset="0"/>
                                                    </a:rPr>
                                                    <m:t>2</m:t>
                                                  </m:r>
                                                </m:sub>
                                              </m:sSub>
                                              <m:r>
                                                <a:rPr lang="zh-CN" altLang="en-US" sz="1600" i="0">
                                                  <a:latin typeface="Cambria Math" panose="02040503050406030204" pitchFamily="18" charset="0"/>
                                                </a:rPr>
                                                <m:t>,</m:t>
                                              </m:r>
                                              <m:r>
                                                <a:rPr lang="zh-CN" altLang="en-US" sz="1600" i="0">
                                                  <a:latin typeface="Cambria Math" panose="02040503050406030204" pitchFamily="18" charset="0"/>
                                                </a:rPr>
                                                <m:t>255</m:t>
                                              </m:r>
                                            </m:e>
                                          </m:d>
                                        </m:e>
                                      </m:mr>
                                    </m:m>
                                  </m:e>
                                </m:mr>
                              </m:m>
                            </m:e>
                          </m:eqArr>
                        </m:e>
                      </m:d>
                    </m:oMath>
                  </m:oMathPara>
                </a14:m>
                <a:endParaRPr lang="zh-CN" altLang="en-US" sz="1600" dirty="0"/>
              </a:p>
            </p:txBody>
          </p:sp>
        </mc:Choice>
        <mc:Fallback>
          <p:sp>
            <p:nvSpPr>
              <p:cNvPr id="9" name="文本框 8"/>
              <p:cNvSpPr txBox="1">
                <a:spLocks noRot="1" noChangeAspect="1" noMove="1" noResize="1" noEditPoints="1" noAdjustHandles="1" noChangeArrowheads="1" noChangeShapeType="1" noTextEdit="1"/>
              </p:cNvSpPr>
              <p:nvPr/>
            </p:nvSpPr>
            <p:spPr>
              <a:xfrm>
                <a:off x="173566" y="2075542"/>
                <a:ext cx="4095750" cy="1202189"/>
              </a:xfrm>
              <a:prstGeom prst="rect">
                <a:avLst/>
              </a:prstGeom>
              <a:blipFill rotWithShape="1">
                <a:blip r:embed="rId3"/>
                <a:stretch>
                  <a:fillRect l="-5" t="-30" r="5" b="41"/>
                </a:stretch>
              </a:blipFill>
            </p:spPr>
            <p:txBody>
              <a:bodyPr/>
              <a:lstStyle/>
              <a:p>
                <a:r>
                  <a:rPr lang="zh-CN" altLang="en-US">
                    <a:noFill/>
                  </a:rPr>
                  <a:t> </a:t>
                </a:r>
              </a:p>
            </p:txBody>
          </p:sp>
        </mc:Fallback>
      </mc:AlternateContent>
      <p:pic>
        <p:nvPicPr>
          <p:cNvPr id="11" name="图片 10"/>
          <p:cNvPicPr>
            <a:picLocks noChangeAspect="1"/>
          </p:cNvPicPr>
          <p:nvPr/>
        </p:nvPicPr>
        <p:blipFill>
          <a:blip r:embed="rId4"/>
          <a:stretch>
            <a:fillRect/>
          </a:stretch>
        </p:blipFill>
        <p:spPr>
          <a:xfrm>
            <a:off x="1483810" y="3461026"/>
            <a:ext cx="2980002" cy="1470209"/>
          </a:xfrm>
          <a:prstGeom prst="rect">
            <a:avLst/>
          </a:prstGeom>
        </p:spPr>
      </p:pic>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10" name="文本框 9"/>
          <p:cNvSpPr txBox="1"/>
          <p:nvPr/>
        </p:nvSpPr>
        <p:spPr>
          <a:xfrm>
            <a:off x="5542132" y="175128"/>
            <a:ext cx="1163472"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点</a:t>
            </a:r>
            <a:r>
              <a:rPr lang="zh-CN" altLang="en-US" sz="1600" b="1" dirty="0" smtClean="0">
                <a:solidFill>
                  <a:schemeClr val="bg1"/>
                </a:solidFill>
                <a:latin typeface="微软雅黑" panose="020B0503020204020204" pitchFamily="34" charset="-122"/>
                <a:ea typeface="微软雅黑" panose="020B0503020204020204" pitchFamily="34" charset="-122"/>
              </a:rPr>
              <a:t>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5696" y="104707"/>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4.4</a:t>
            </a:r>
            <a:r>
              <a:rPr lang="zh-CN" altLang="en-US" sz="1600" b="1" dirty="0">
                <a:solidFill>
                  <a:srgbClr val="000000"/>
                </a:solidFill>
                <a:latin typeface="微软雅黑" panose="020B0503020204020204" pitchFamily="34" charset="-122"/>
                <a:ea typeface="微软雅黑" panose="020B0503020204020204" pitchFamily="34" charset="-122"/>
              </a:rPr>
              <a:t> 图像点运算：基本灰度级变换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2058577"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4.4.4 </a:t>
            </a:r>
            <a:r>
              <a:rPr lang="zh-CN" altLang="en-US" sz="1600" b="1" dirty="0">
                <a:solidFill>
                  <a:srgbClr val="000066"/>
                </a:solidFill>
                <a:latin typeface="微软雅黑" panose="020B0503020204020204" pitchFamily="34" charset="-122"/>
                <a:ea typeface="微软雅黑" panose="020B0503020204020204" pitchFamily="34" charset="-122"/>
              </a:rPr>
              <a:t>非线性拉伸</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7" name="矩形 6"/>
          <p:cNvSpPr/>
          <p:nvPr/>
        </p:nvSpPr>
        <p:spPr>
          <a:xfrm>
            <a:off x="138549" y="989502"/>
            <a:ext cx="6458569" cy="2082173"/>
          </a:xfrm>
          <a:prstGeom prst="rect">
            <a:avLst/>
          </a:prstGeom>
        </p:spPr>
        <p:txBody>
          <a:bodyPr wrap="square">
            <a:spAutoFit/>
          </a:bodyPr>
          <a:lstStyle/>
          <a:p>
            <a:pPr marL="732155" marR="5080">
              <a:lnSpc>
                <a:spcPct val="128000"/>
              </a:lnSpc>
              <a:spcBef>
                <a:spcPts val="435"/>
              </a:spcBef>
            </a:pPr>
            <a:r>
              <a:rPr lang="en-US" altLang="zh-CN" sz="1600" dirty="0">
                <a:solidFill>
                  <a:srgbClr val="000066"/>
                </a:solidFill>
                <a:latin typeface="微软雅黑" panose="020B0503020204020204" pitchFamily="34" charset="-122"/>
                <a:ea typeface="微软雅黑" panose="020B0503020204020204" pitchFamily="34" charset="-122"/>
              </a:rPr>
              <a:t>	</a:t>
            </a:r>
            <a:r>
              <a:rPr lang="zh-CN" altLang="en-US" sz="1600" dirty="0">
                <a:solidFill>
                  <a:srgbClr val="000066"/>
                </a:solidFill>
                <a:latin typeface="微软雅黑" panose="020B0503020204020204" pitchFamily="34" charset="-122"/>
                <a:ea typeface="微软雅黑" panose="020B0503020204020204" pitchFamily="34" charset="-122"/>
              </a:rPr>
              <a:t>输入图像灰度区间本身就在</a:t>
            </a:r>
            <a:r>
              <a:rPr lang="en-US" altLang="zh-CN" sz="1600" dirty="0">
                <a:solidFill>
                  <a:srgbClr val="000066"/>
                </a:solidFill>
                <a:latin typeface="微软雅黑" panose="020B0503020204020204" pitchFamily="34" charset="-122"/>
                <a:ea typeface="微软雅黑" panose="020B0503020204020204" pitchFamily="34" charset="-122"/>
              </a:rPr>
              <a:t>[0,255]</a:t>
            </a:r>
            <a:r>
              <a:rPr lang="zh-CN" altLang="en-US" sz="1600" dirty="0" smtClean="0">
                <a:solidFill>
                  <a:srgbClr val="000066"/>
                </a:solidFill>
                <a:latin typeface="微软雅黑" panose="020B0503020204020204" pitchFamily="34" charset="-122"/>
                <a:ea typeface="微软雅黑" panose="020B0503020204020204" pitchFamily="34" charset="-122"/>
              </a:rPr>
              <a:t>之间</a:t>
            </a:r>
            <a:endParaRPr lang="en-US" altLang="zh-CN" sz="1600" b="1" dirty="0" smtClean="0">
              <a:solidFill>
                <a:srgbClr val="000066"/>
              </a:solidFill>
              <a:latin typeface="微软雅黑" panose="020B0503020204020204" pitchFamily="34" charset="-122"/>
              <a:ea typeface="微软雅黑" panose="020B0503020204020204" pitchFamily="34" charset="-122"/>
            </a:endParaRPr>
          </a:p>
          <a:p>
            <a:pPr marL="732155" marR="5080">
              <a:lnSpc>
                <a:spcPct val="128000"/>
              </a:lnSpc>
              <a:spcBef>
                <a:spcPts val="435"/>
              </a:spcBef>
            </a:pPr>
            <a:endParaRPr lang="en-US" altLang="zh-CN" sz="800" b="1" dirty="0" smtClean="0">
              <a:solidFill>
                <a:srgbClr val="000066"/>
              </a:solidFill>
              <a:latin typeface="微软雅黑" panose="020B0503020204020204" pitchFamily="34" charset="-122"/>
              <a:ea typeface="微软雅黑" panose="020B0503020204020204" pitchFamily="34" charset="-122"/>
            </a:endParaRPr>
          </a:p>
          <a:p>
            <a:pPr marL="732155" marR="5080">
              <a:lnSpc>
                <a:spcPct val="128000"/>
              </a:lnSpc>
              <a:spcBef>
                <a:spcPts val="435"/>
              </a:spcBef>
            </a:pPr>
            <a:r>
              <a:rPr lang="zh-CN" altLang="en-US" sz="1600" b="1" dirty="0" smtClean="0">
                <a:solidFill>
                  <a:srgbClr val="000066"/>
                </a:solidFill>
                <a:latin typeface="微软雅黑" panose="020B0503020204020204" pitchFamily="34" charset="-122"/>
                <a:ea typeface="微软雅黑" panose="020B0503020204020204" pitchFamily="34" charset="-122"/>
              </a:rPr>
              <a:t>  非</a:t>
            </a:r>
            <a:r>
              <a:rPr lang="zh-CN" altLang="en-US" sz="1600" b="1" dirty="0">
                <a:solidFill>
                  <a:srgbClr val="000066"/>
                </a:solidFill>
                <a:latin typeface="微软雅黑" panose="020B0503020204020204" pitchFamily="34" charset="-122"/>
                <a:ea typeface="微软雅黑" panose="020B0503020204020204" pitchFamily="34" charset="-122"/>
              </a:rPr>
              <a:t>递减单调的非线性映射函数：</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475105" marR="5080" lvl="1" indent="-285750">
              <a:lnSpc>
                <a:spcPct val="128000"/>
              </a:lnSpc>
              <a:spcBef>
                <a:spcPts val="435"/>
              </a:spcBef>
              <a:buFont typeface="Arial" panose="020B0604020202020204" pitchFamily="34" charset="0"/>
              <a:buChar char="•"/>
            </a:pPr>
            <a:r>
              <a:rPr lang="zh-CN" altLang="en-US" sz="1600" dirty="0">
                <a:solidFill>
                  <a:srgbClr val="000066"/>
                </a:solidFill>
                <a:latin typeface="微软雅黑" panose="020B0503020204020204" pitchFamily="34" charset="-122"/>
                <a:ea typeface="微软雅黑" panose="020B0503020204020204" pitchFamily="34" charset="-122"/>
              </a:rPr>
              <a:t>保持灰度等级顺序</a:t>
            </a:r>
            <a:endParaRPr lang="en-US" altLang="zh-CN" sz="1600" dirty="0">
              <a:solidFill>
                <a:srgbClr val="000066"/>
              </a:solidFill>
              <a:latin typeface="微软雅黑" panose="020B0503020204020204" pitchFamily="34" charset="-122"/>
              <a:ea typeface="微软雅黑" panose="020B0503020204020204" pitchFamily="34" charset="-122"/>
            </a:endParaRPr>
          </a:p>
          <a:p>
            <a:pPr marL="1475105" marR="5080" lvl="1" indent="-285750">
              <a:lnSpc>
                <a:spcPct val="128000"/>
              </a:lnSpc>
              <a:spcBef>
                <a:spcPts val="435"/>
              </a:spcBef>
              <a:buFont typeface="Arial" panose="020B0604020202020204" pitchFamily="34" charset="0"/>
              <a:buChar char="•"/>
            </a:pPr>
            <a:r>
              <a:rPr lang="zh-CN" altLang="en-US" sz="1600" dirty="0">
                <a:solidFill>
                  <a:srgbClr val="000066"/>
                </a:solidFill>
                <a:latin typeface="微软雅黑" panose="020B0503020204020204" pitchFamily="34" charset="-122"/>
                <a:ea typeface="微软雅黑" panose="020B0503020204020204" pitchFamily="34" charset="-122"/>
              </a:rPr>
              <a:t>将完整的灰级范围映射到其完整范围</a:t>
            </a:r>
            <a:endParaRPr lang="en-US" altLang="zh-CN" sz="1600" dirty="0">
              <a:solidFill>
                <a:srgbClr val="000066"/>
              </a:solidFill>
              <a:latin typeface="微软雅黑" panose="020B0503020204020204" pitchFamily="34" charset="-122"/>
              <a:ea typeface="微软雅黑" panose="020B0503020204020204" pitchFamily="34" charset="-122"/>
            </a:endParaRPr>
          </a:p>
          <a:p>
            <a:pPr marL="1475105" marR="5080" lvl="1" indent="-285750">
              <a:lnSpc>
                <a:spcPct val="128000"/>
              </a:lnSpc>
              <a:spcBef>
                <a:spcPts val="435"/>
              </a:spcBef>
              <a:buFont typeface="Arial" panose="020B0604020202020204" pitchFamily="34" charset="0"/>
              <a:buChar char="•"/>
            </a:pPr>
            <a:r>
              <a:rPr lang="zh-CN" altLang="en-US" sz="1600" dirty="0">
                <a:solidFill>
                  <a:srgbClr val="000066"/>
                </a:solidFill>
                <a:latin typeface="微软雅黑" panose="020B0503020204020204" pitchFamily="34" charset="-122"/>
                <a:ea typeface="微软雅黑" panose="020B0503020204020204" pitchFamily="34" charset="-122"/>
              </a:rPr>
              <a:t>实现对比度增强</a:t>
            </a:r>
            <a:endParaRPr lang="zh-CN" altLang="en-US" sz="1600" dirty="0">
              <a:solidFill>
                <a:srgbClr val="000066"/>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1"/>
          <a:srcRect l="18247" b="17929"/>
          <a:stretch>
            <a:fillRect/>
          </a:stretch>
        </p:blipFill>
        <p:spPr>
          <a:xfrm>
            <a:off x="3856567" y="2838856"/>
            <a:ext cx="2540952" cy="1779711"/>
          </a:xfrm>
          <a:prstGeom prst="rect">
            <a:avLst/>
          </a:prstGeom>
        </p:spPr>
      </p:pic>
      <p:sp>
        <p:nvSpPr>
          <p:cNvPr id="4" name="灯片编号占位符 3"/>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542132" y="175128"/>
            <a:ext cx="1163472"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点</a:t>
            </a:r>
            <a:r>
              <a:rPr lang="zh-CN" altLang="en-US" sz="1600" b="1" dirty="0" smtClean="0">
                <a:solidFill>
                  <a:schemeClr val="bg1"/>
                </a:solidFill>
                <a:latin typeface="微软雅黑" panose="020B0503020204020204" pitchFamily="34" charset="-122"/>
                <a:ea typeface="微软雅黑" panose="020B0503020204020204" pitchFamily="34" charset="-122"/>
              </a:rPr>
              <a:t>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562350" y="3510306"/>
            <a:ext cx="588434" cy="584775"/>
          </a:xfrm>
          <a:prstGeom prst="rect">
            <a:avLst/>
          </a:prstGeom>
          <a:noFill/>
        </p:spPr>
        <p:txBody>
          <a:bodyPr wrap="square" rtlCol="0">
            <a:spAutoFit/>
          </a:bodyPr>
          <a:lstStyle/>
          <a:p>
            <a:r>
              <a:rPr lang="zh-CN" altLang="en-US" sz="1600" dirty="0">
                <a:solidFill>
                  <a:srgbClr val="000066"/>
                </a:solidFill>
                <a:latin typeface="微软雅黑" panose="020B0503020204020204" pitchFamily="34" charset="-122"/>
                <a:ea typeface="微软雅黑" panose="020B0503020204020204" pitchFamily="34" charset="-122"/>
              </a:rPr>
              <a:t>扩张</a:t>
            </a:r>
            <a:endParaRPr lang="zh-CN" altLang="en-US" sz="1600" dirty="0">
              <a:solidFill>
                <a:srgbClr val="000066"/>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607983" y="4618567"/>
            <a:ext cx="717550" cy="338554"/>
          </a:xfrm>
          <a:prstGeom prst="rect">
            <a:avLst/>
          </a:prstGeom>
          <a:noFill/>
        </p:spPr>
        <p:txBody>
          <a:bodyPr wrap="square" rtlCol="0">
            <a:spAutoFit/>
          </a:bodyPr>
          <a:lstStyle/>
          <a:p>
            <a:r>
              <a:rPr lang="zh-CN" altLang="en-US" sz="1600" dirty="0" smtClean="0">
                <a:solidFill>
                  <a:srgbClr val="000066"/>
                </a:solidFill>
                <a:latin typeface="微软雅黑" panose="020B0503020204020204" pitchFamily="34" charset="-122"/>
                <a:ea typeface="微软雅黑" panose="020B0503020204020204" pitchFamily="34" charset="-122"/>
              </a:rPr>
              <a:t>压缩</a:t>
            </a:r>
            <a:endParaRPr lang="zh-CN" altLang="en-US" sz="1600" dirty="0">
              <a:solidFill>
                <a:srgbClr val="00006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5696" y="104707"/>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4.4</a:t>
            </a:r>
            <a:r>
              <a:rPr lang="zh-CN" altLang="en-US" sz="1600" b="1" dirty="0">
                <a:solidFill>
                  <a:srgbClr val="000000"/>
                </a:solidFill>
                <a:latin typeface="微软雅黑" panose="020B0503020204020204" pitchFamily="34" charset="-122"/>
                <a:ea typeface="微软雅黑" panose="020B0503020204020204" pitchFamily="34" charset="-122"/>
              </a:rPr>
              <a:t> 图像点运算：基本灰度级变换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1853392"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4.4.5 </a:t>
            </a:r>
            <a:r>
              <a:rPr lang="zh-CN" altLang="en-US" sz="1600" b="1" dirty="0">
                <a:solidFill>
                  <a:srgbClr val="000066"/>
                </a:solidFill>
                <a:latin typeface="微软雅黑" panose="020B0503020204020204" pitchFamily="34" charset="-122"/>
                <a:ea typeface="微软雅黑" panose="020B0503020204020204" pitchFamily="34" charset="-122"/>
              </a:rPr>
              <a:t>对数变换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文本框 3"/>
              <p:cNvSpPr txBox="1"/>
              <p:nvPr/>
            </p:nvSpPr>
            <p:spPr>
              <a:xfrm>
                <a:off x="1621930" y="1044969"/>
                <a:ext cx="3429000"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𝑀</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𝑣</m:t>
                          </m:r>
                        </m:e>
                      </m:d>
                      <m:r>
                        <a:rPr lang="zh-CN" altLang="en-US" i="0">
                          <a:latin typeface="Cambria Math" panose="02040503050406030204" pitchFamily="18" charset="0"/>
                        </a:rPr>
                        <m:t>=</m:t>
                      </m:r>
                      <m:r>
                        <a:rPr lang="zh-CN" altLang="en-US" i="1">
                          <a:latin typeface="Cambria Math" panose="02040503050406030204" pitchFamily="18" charset="0"/>
                        </a:rPr>
                        <m:t>𝑐𝐼𝑛</m:t>
                      </m:r>
                      <m:d>
                        <m:dPr>
                          <m:begChr m:val="["/>
                          <m:endChr m:val="]"/>
                          <m:ctrlPr>
                            <a:rPr lang="zh-CN" altLang="en-US" i="1">
                              <a:solidFill>
                                <a:srgbClr val="836967"/>
                              </a:solidFill>
                              <a:latin typeface="Cambria Math" panose="02040503050406030204" pitchFamily="18" charset="0"/>
                            </a:rPr>
                          </m:ctrlPr>
                        </m:dPr>
                        <m:e>
                          <m:r>
                            <a:rPr lang="zh-CN" altLang="en-US" i="0">
                              <a:latin typeface="Cambria Math" panose="02040503050406030204" pitchFamily="18" charset="0"/>
                            </a:rPr>
                            <m:t>1</m:t>
                          </m:r>
                          <m:r>
                            <a:rPr lang="zh-CN" altLang="en-US" i="0">
                              <a:latin typeface="Cambria Math" panose="02040503050406030204" pitchFamily="18" charset="0"/>
                            </a:rPr>
                            <m:t>+</m:t>
                          </m:r>
                          <m:d>
                            <m:dPr>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𝑒</m:t>
                                  </m:r>
                                </m:e>
                                <m:sup>
                                  <m:r>
                                    <a:rPr lang="zh-CN" altLang="en-US" i="1">
                                      <a:latin typeface="Cambria Math" panose="02040503050406030204" pitchFamily="18" charset="0"/>
                                    </a:rPr>
                                    <m:t>𝜎</m:t>
                                  </m:r>
                                </m:sup>
                              </m:sSup>
                              <m:r>
                                <a:rPr lang="zh-CN" altLang="en-US" i="0">
                                  <a:latin typeface="Cambria Math" panose="02040503050406030204" pitchFamily="18" charset="0"/>
                                </a:rPr>
                                <m:t>−</m:t>
                              </m:r>
                              <m:r>
                                <a:rPr lang="zh-CN" altLang="en-US" i="0">
                                  <a:latin typeface="Cambria Math" panose="02040503050406030204" pitchFamily="18" charset="0"/>
                                </a:rPr>
                                <m:t>1</m:t>
                              </m:r>
                            </m:e>
                          </m:d>
                          <m:r>
                            <a:rPr lang="zh-CN" altLang="en-US" i="1">
                              <a:latin typeface="Cambria Math" panose="02040503050406030204" pitchFamily="18" charset="0"/>
                            </a:rPr>
                            <m:t>𝑣</m:t>
                          </m:r>
                        </m:e>
                      </m:d>
                    </m:oMath>
                  </m:oMathPara>
                </a14:m>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1621930" y="1044969"/>
                <a:ext cx="3429000" cy="369332"/>
              </a:xfrm>
              <a:prstGeom prst="rect">
                <a:avLst/>
              </a:prstGeom>
              <a:blipFill rotWithShape="1">
                <a:blip r:embed="rId1"/>
                <a:stretch>
                  <a:fillRect l="-4" t="-107" r="4" b="42"/>
                </a:stretch>
              </a:blipFill>
            </p:spPr>
            <p:txBody>
              <a:bodyPr/>
              <a:lstStyle/>
              <a:p>
                <a:r>
                  <a:rPr lang="zh-CN" altLang="en-US">
                    <a:noFill/>
                  </a:rPr>
                  <a:t> </a:t>
                </a:r>
              </a:p>
            </p:txBody>
          </p:sp>
        </mc:Fallback>
      </mc:AlternateContent>
      <p:sp>
        <p:nvSpPr>
          <p:cNvPr id="5" name="Rectangle 2"/>
          <p:cNvSpPr>
            <a:spLocks noChangeArrowheads="1"/>
          </p:cNvSpPr>
          <p:nvPr/>
        </p:nvSpPr>
        <p:spPr bwMode="auto">
          <a:xfrm>
            <a:off x="1674281" y="1511988"/>
            <a:ext cx="4401081" cy="1346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indent="-285750" eaLnBrk="0" fontAlgn="base" hangingPunct="0">
              <a:lnSpc>
                <a:spcPct val="150000"/>
              </a:lnSpc>
              <a:spcBef>
                <a:spcPct val="0"/>
              </a:spcBef>
              <a:spcAft>
                <a:spcPct val="0"/>
              </a:spcAft>
              <a:buFont typeface="Arial" panose="020B0604020202020204" pitchFamily="34" charset="0"/>
              <a:buChar char="•"/>
            </a:pPr>
            <a:r>
              <a:rPr lang="zh-CN" altLang="en-US" sz="1400" dirty="0">
                <a:solidFill>
                  <a:srgbClr val="000066"/>
                </a:solidFill>
                <a:latin typeface="微软雅黑" panose="020B0503020204020204" pitchFamily="34" charset="-122"/>
                <a:ea typeface="微软雅黑" panose="020B0503020204020204" pitchFamily="34" charset="-122"/>
              </a:rPr>
              <a:t>伸缩参数 </a:t>
            </a:r>
            <a:r>
              <a:rPr lang="en-US" altLang="zh-CN" sz="1400" dirty="0">
                <a:solidFill>
                  <a:srgbClr val="000066"/>
                </a:solidFill>
                <a:latin typeface="微软雅黑" panose="020B0503020204020204" pitchFamily="34" charset="-122"/>
                <a:ea typeface="微软雅黑" panose="020B0503020204020204" pitchFamily="34" charset="-122"/>
              </a:rPr>
              <a:t>σ </a:t>
            </a:r>
            <a:r>
              <a:rPr lang="zh-CN" altLang="en-US" sz="1400" dirty="0">
                <a:solidFill>
                  <a:srgbClr val="000066"/>
                </a:solidFill>
                <a:latin typeface="微软雅黑" panose="020B0503020204020204" pitchFamily="34" charset="-122"/>
                <a:ea typeface="微软雅黑" panose="020B0503020204020204" pitchFamily="34" charset="-122"/>
              </a:rPr>
              <a:t>控制对数函数的输入范围</a:t>
            </a:r>
            <a:endParaRPr lang="en-US" altLang="zh-CN" sz="1400" dirty="0">
              <a:solidFill>
                <a:srgbClr val="000066"/>
              </a:solidFill>
              <a:latin typeface="微软雅黑" panose="020B0503020204020204" pitchFamily="34" charset="-122"/>
              <a:ea typeface="微软雅黑" panose="020B0503020204020204" pitchFamily="34" charset="-122"/>
            </a:endParaRPr>
          </a:p>
          <a:p>
            <a:pPr marL="285750" indent="-285750" eaLnBrk="0" fontAlgn="base" hangingPunct="0">
              <a:lnSpc>
                <a:spcPct val="150000"/>
              </a:lnSpc>
              <a:spcBef>
                <a:spcPct val="0"/>
              </a:spcBef>
              <a:spcAft>
                <a:spcPct val="0"/>
              </a:spcAft>
              <a:buFont typeface="Arial" panose="020B0604020202020204" pitchFamily="34" charset="0"/>
              <a:buChar char="•"/>
            </a:pPr>
            <a:r>
              <a:rPr lang="zh-CN" altLang="en-US" sz="1400" dirty="0">
                <a:solidFill>
                  <a:srgbClr val="000066"/>
                </a:solidFill>
                <a:latin typeface="微软雅黑" panose="020B0503020204020204" pitchFamily="34" charset="-122"/>
                <a:ea typeface="微软雅黑" panose="020B0503020204020204" pitchFamily="34" charset="-122"/>
              </a:rPr>
              <a:t>参数 </a:t>
            </a:r>
            <a:r>
              <a:rPr lang="en-US" altLang="zh-CN" sz="1400" dirty="0">
                <a:solidFill>
                  <a:srgbClr val="000066"/>
                </a:solidFill>
                <a:latin typeface="微软雅黑" panose="020B0503020204020204" pitchFamily="34" charset="-122"/>
                <a:ea typeface="微软雅黑" panose="020B0503020204020204" pitchFamily="34" charset="-122"/>
              </a:rPr>
              <a:t>c </a:t>
            </a:r>
            <a:r>
              <a:rPr lang="zh-CN" altLang="en-US" sz="1400" dirty="0">
                <a:solidFill>
                  <a:srgbClr val="000066"/>
                </a:solidFill>
                <a:latin typeface="微软雅黑" panose="020B0503020204020204" pitchFamily="34" charset="-122"/>
                <a:ea typeface="微软雅黑" panose="020B0503020204020204" pitchFamily="34" charset="-122"/>
              </a:rPr>
              <a:t>将图像缩放到灰度范围</a:t>
            </a:r>
            <a:r>
              <a:rPr lang="en-US" altLang="zh-CN" sz="1400" dirty="0">
                <a:solidFill>
                  <a:srgbClr val="000066"/>
                </a:solidFill>
                <a:latin typeface="微软雅黑" panose="020B0503020204020204" pitchFamily="34" charset="-122"/>
                <a:ea typeface="微软雅黑" panose="020B0503020204020204" pitchFamily="34" charset="-122"/>
              </a:rPr>
              <a:t>0</a:t>
            </a:r>
            <a:r>
              <a:rPr lang="zh-CN" altLang="en-US" sz="1400" dirty="0">
                <a:solidFill>
                  <a:srgbClr val="000066"/>
                </a:solidFill>
                <a:latin typeface="微软雅黑" panose="020B0503020204020204" pitchFamily="34" charset="-122"/>
                <a:ea typeface="微软雅黑" panose="020B0503020204020204" pitchFamily="34" charset="-122"/>
              </a:rPr>
              <a:t>到</a:t>
            </a:r>
            <a:r>
              <a:rPr lang="en-US" altLang="zh-CN" sz="1400" dirty="0">
                <a:solidFill>
                  <a:srgbClr val="000066"/>
                </a:solidFill>
                <a:latin typeface="微软雅黑" panose="020B0503020204020204" pitchFamily="34" charset="-122"/>
                <a:ea typeface="微软雅黑" panose="020B0503020204020204" pitchFamily="34" charset="-122"/>
              </a:rPr>
              <a:t>255</a:t>
            </a:r>
            <a:endParaRPr lang="en-US" altLang="zh-CN" sz="1400" dirty="0">
              <a:solidFill>
                <a:srgbClr val="000066"/>
              </a:solidFill>
              <a:latin typeface="微软雅黑" panose="020B0503020204020204" pitchFamily="34" charset="-122"/>
              <a:ea typeface="微软雅黑" panose="020B0503020204020204" pitchFamily="34" charset="-122"/>
            </a:endParaRPr>
          </a:p>
          <a:p>
            <a:pPr marL="285750" indent="-285750" eaLnBrk="0" fontAlgn="base" hangingPunct="0">
              <a:lnSpc>
                <a:spcPct val="150000"/>
              </a:lnSpc>
              <a:spcBef>
                <a:spcPct val="0"/>
              </a:spcBef>
              <a:spcAft>
                <a:spcPct val="0"/>
              </a:spcAft>
              <a:buFont typeface="Arial" panose="020B0604020202020204" pitchFamily="34" charset="0"/>
              <a:buChar char="•"/>
            </a:pPr>
            <a:r>
              <a:rPr lang="zh-CN" altLang="en-US" sz="1400" dirty="0">
                <a:solidFill>
                  <a:srgbClr val="000066"/>
                </a:solidFill>
                <a:latin typeface="微软雅黑" panose="020B0503020204020204" pitchFamily="34" charset="-122"/>
                <a:ea typeface="微软雅黑" panose="020B0503020204020204" pitchFamily="34" charset="-122"/>
              </a:rPr>
              <a:t>加 </a:t>
            </a:r>
            <a:r>
              <a:rPr lang="en-US" altLang="zh-CN" sz="1400" dirty="0">
                <a:solidFill>
                  <a:srgbClr val="000066"/>
                </a:solidFill>
                <a:latin typeface="微软雅黑" panose="020B0503020204020204" pitchFamily="34" charset="-122"/>
                <a:ea typeface="微软雅黑" panose="020B0503020204020204" pitchFamily="34" charset="-122"/>
              </a:rPr>
              <a:t>1 </a:t>
            </a:r>
            <a:r>
              <a:rPr lang="zh-CN" altLang="en-US" sz="1400" dirty="0">
                <a:solidFill>
                  <a:srgbClr val="000066"/>
                </a:solidFill>
                <a:latin typeface="微软雅黑" panose="020B0503020204020204" pitchFamily="34" charset="-122"/>
                <a:ea typeface="微软雅黑" panose="020B0503020204020204" pitchFamily="34" charset="-122"/>
              </a:rPr>
              <a:t>的作用是防止对数函数中出现</a:t>
            </a:r>
            <a:r>
              <a:rPr lang="en-US" altLang="zh-CN" sz="1400" dirty="0">
                <a:solidFill>
                  <a:srgbClr val="000066"/>
                </a:solidFill>
                <a:latin typeface="微软雅黑" panose="020B0503020204020204" pitchFamily="34" charset="-122"/>
                <a:ea typeface="微软雅黑" panose="020B0503020204020204" pitchFamily="34" charset="-122"/>
              </a:rPr>
              <a:t>v=0</a:t>
            </a:r>
            <a:r>
              <a:rPr lang="zh-CN" altLang="en-US" sz="1400" dirty="0">
                <a:solidFill>
                  <a:srgbClr val="000066"/>
                </a:solidFill>
                <a:latin typeface="微软雅黑" panose="020B0503020204020204" pitchFamily="34" charset="-122"/>
                <a:ea typeface="微软雅黑" panose="020B0503020204020204" pitchFamily="34" charset="-122"/>
              </a:rPr>
              <a:t>的情况</a:t>
            </a:r>
            <a:endParaRPr lang="en-US" altLang="zh-CN" sz="1400" dirty="0">
              <a:solidFill>
                <a:srgbClr val="000066"/>
              </a:solidFill>
              <a:latin typeface="微软雅黑" panose="020B0503020204020204" pitchFamily="34" charset="-122"/>
              <a:ea typeface="微软雅黑" panose="020B0503020204020204" pitchFamily="34" charset="-122"/>
            </a:endParaRPr>
          </a:p>
          <a:p>
            <a:pPr marL="285750" indent="-285750" eaLnBrk="0" fontAlgn="base" hangingPunct="0">
              <a:lnSpc>
                <a:spcPct val="150000"/>
              </a:lnSpc>
              <a:spcBef>
                <a:spcPct val="0"/>
              </a:spcBef>
              <a:spcAft>
                <a:spcPct val="0"/>
              </a:spcAft>
              <a:buFont typeface="Arial" panose="020B0604020202020204" pitchFamily="34" charset="0"/>
              <a:buChar char="•"/>
            </a:pPr>
            <a:r>
              <a:rPr lang="zh-CN" altLang="en-US" sz="1400" dirty="0">
                <a:solidFill>
                  <a:srgbClr val="000066"/>
                </a:solidFill>
                <a:latin typeface="微软雅黑" panose="020B0503020204020204" pitchFamily="34" charset="-122"/>
                <a:ea typeface="微软雅黑" panose="020B0503020204020204" pitchFamily="34" charset="-122"/>
              </a:rPr>
              <a:t>动态范围压缩级别由参数 </a:t>
            </a:r>
            <a:r>
              <a:rPr lang="en-US" altLang="zh-CN" sz="1400" dirty="0">
                <a:solidFill>
                  <a:srgbClr val="000066"/>
                </a:solidFill>
                <a:latin typeface="微软雅黑" panose="020B0503020204020204" pitchFamily="34" charset="-122"/>
                <a:ea typeface="微软雅黑" panose="020B0503020204020204" pitchFamily="34" charset="-122"/>
              </a:rPr>
              <a:t>σ </a:t>
            </a:r>
            <a:r>
              <a:rPr lang="zh-CN" altLang="en-US" sz="1400" dirty="0">
                <a:solidFill>
                  <a:srgbClr val="000066"/>
                </a:solidFill>
                <a:latin typeface="微软雅黑" panose="020B0503020204020204" pitchFamily="34" charset="-122"/>
                <a:ea typeface="微软雅黑" panose="020B0503020204020204" pitchFamily="34" charset="-122"/>
              </a:rPr>
              <a:t>控制 </a:t>
            </a:r>
            <a:endParaRPr lang="zh-CN" altLang="en-US" sz="1400" dirty="0">
              <a:solidFill>
                <a:srgbClr val="000066"/>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533188" y="2919089"/>
            <a:ext cx="2346754" cy="2059398"/>
          </a:xfrm>
          <a:prstGeom prst="rect">
            <a:avLst/>
          </a:prstGeom>
        </p:spPr>
      </p:pic>
      <p:sp>
        <p:nvSpPr>
          <p:cNvPr id="11" name="Rectangle 2"/>
          <p:cNvSpPr>
            <a:spLocks noChangeArrowheads="1"/>
          </p:cNvSpPr>
          <p:nvPr/>
        </p:nvSpPr>
        <p:spPr bwMode="auto">
          <a:xfrm>
            <a:off x="2897537" y="3708723"/>
            <a:ext cx="3226331" cy="787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indent="-285750" eaLnBrk="0" fontAlgn="base" hangingPunct="0">
              <a:lnSpc>
                <a:spcPct val="150000"/>
              </a:lnSpc>
              <a:spcBef>
                <a:spcPct val="0"/>
              </a:spcBef>
              <a:spcAft>
                <a:spcPct val="0"/>
              </a:spcAft>
              <a:buFont typeface="Arial" panose="020B0604020202020204" pitchFamily="34" charset="0"/>
              <a:buChar char="•"/>
            </a:pPr>
            <a:r>
              <a:rPr lang="zh-CN" altLang="en-US" sz="1600" b="1" dirty="0">
                <a:solidFill>
                  <a:srgbClr val="000066"/>
                </a:solidFill>
                <a:latin typeface="微软雅黑" panose="020B0503020204020204" pitchFamily="34" charset="-122"/>
                <a:ea typeface="微软雅黑" panose="020B0503020204020204" pitchFamily="34" charset="-122"/>
              </a:rPr>
              <a:t>扩张：</a:t>
            </a:r>
            <a:r>
              <a:rPr lang="zh-CN" altLang="en-US" sz="1600" dirty="0">
                <a:solidFill>
                  <a:srgbClr val="000066"/>
                </a:solidFill>
                <a:latin typeface="微软雅黑" panose="020B0503020204020204" pitchFamily="34" charset="-122"/>
                <a:ea typeface="微软雅黑" panose="020B0503020204020204" pitchFamily="34" charset="-122"/>
              </a:rPr>
              <a:t>低范围输入值的图像</a:t>
            </a:r>
            <a:endParaRPr lang="en-US" altLang="zh-CN" sz="1600" dirty="0">
              <a:solidFill>
                <a:srgbClr val="000066"/>
              </a:solidFill>
              <a:latin typeface="微软雅黑" panose="020B0503020204020204" pitchFamily="34" charset="-122"/>
              <a:ea typeface="微软雅黑" panose="020B0503020204020204" pitchFamily="34" charset="-122"/>
            </a:endParaRPr>
          </a:p>
          <a:p>
            <a:pPr marL="285750" indent="-285750" eaLnBrk="0" fontAlgn="base" hangingPunct="0">
              <a:lnSpc>
                <a:spcPct val="150000"/>
              </a:lnSpc>
              <a:spcBef>
                <a:spcPct val="0"/>
              </a:spcBef>
              <a:spcAft>
                <a:spcPct val="0"/>
              </a:spcAft>
              <a:buFont typeface="Arial" panose="020B0604020202020204" pitchFamily="34" charset="0"/>
              <a:buChar char="•"/>
            </a:pPr>
            <a:r>
              <a:rPr lang="zh-CN" altLang="en-US" sz="1600" b="1" dirty="0">
                <a:solidFill>
                  <a:srgbClr val="000066"/>
                </a:solidFill>
                <a:latin typeface="微软雅黑" panose="020B0503020204020204" pitchFamily="34" charset="-122"/>
                <a:ea typeface="微软雅黑" panose="020B0503020204020204" pitchFamily="34" charset="-122"/>
              </a:rPr>
              <a:t>压缩：</a:t>
            </a:r>
            <a:r>
              <a:rPr lang="zh-CN" altLang="en-US" sz="1600" dirty="0">
                <a:solidFill>
                  <a:srgbClr val="000066"/>
                </a:solidFill>
                <a:latin typeface="微软雅黑" panose="020B0503020204020204" pitchFamily="34" charset="-122"/>
                <a:ea typeface="微软雅黑" panose="020B0503020204020204" pitchFamily="34" charset="-122"/>
              </a:rPr>
              <a:t>较亮的像素值</a:t>
            </a:r>
            <a:endParaRPr lang="zh-CN" altLang="en-US" sz="1600" dirty="0">
              <a:solidFill>
                <a:srgbClr val="00006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12" name="文本框 11"/>
          <p:cNvSpPr txBox="1"/>
          <p:nvPr/>
        </p:nvSpPr>
        <p:spPr>
          <a:xfrm>
            <a:off x="5542132" y="175128"/>
            <a:ext cx="1163472"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点</a:t>
            </a:r>
            <a:r>
              <a:rPr lang="zh-CN" altLang="en-US" sz="1600" b="1" dirty="0" smtClean="0">
                <a:solidFill>
                  <a:schemeClr val="bg1"/>
                </a:solidFill>
                <a:latin typeface="微软雅黑" panose="020B0503020204020204" pitchFamily="34" charset="-122"/>
                <a:ea typeface="微软雅黑" panose="020B0503020204020204" pitchFamily="34" charset="-122"/>
              </a:rPr>
              <a:t>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5696" y="104707"/>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4.4</a:t>
            </a:r>
            <a:r>
              <a:rPr lang="zh-CN" altLang="en-US" sz="1600" b="1" dirty="0">
                <a:solidFill>
                  <a:srgbClr val="000000"/>
                </a:solidFill>
                <a:latin typeface="微软雅黑" panose="020B0503020204020204" pitchFamily="34" charset="-122"/>
                <a:ea typeface="微软雅黑" panose="020B0503020204020204" pitchFamily="34" charset="-122"/>
              </a:rPr>
              <a:t> 图像点运算：基本灰度级变换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26"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2</a:t>
            </a:r>
            <a:endParaRPr lang="en-US" sz="1200" b="1" dirty="0">
              <a:solidFill>
                <a:schemeClr val="tx1"/>
              </a:solidFill>
            </a:endParaRPr>
          </a:p>
        </p:txBody>
      </p:sp>
      <p:sp>
        <p:nvSpPr>
          <p:cNvPr id="8" name="矩形 7"/>
          <p:cNvSpPr/>
          <p:nvPr/>
        </p:nvSpPr>
        <p:spPr>
          <a:xfrm>
            <a:off x="138550" y="608729"/>
            <a:ext cx="1853392"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4.4.5 </a:t>
            </a:r>
            <a:r>
              <a:rPr lang="zh-CN" altLang="en-US" sz="1600" b="1" dirty="0">
                <a:solidFill>
                  <a:srgbClr val="000066"/>
                </a:solidFill>
                <a:latin typeface="微软雅黑" panose="020B0503020204020204" pitchFamily="34" charset="-122"/>
                <a:ea typeface="微软雅黑" panose="020B0503020204020204" pitchFamily="34" charset="-122"/>
              </a:rPr>
              <a:t>对数变换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956733" y="1138851"/>
                <a:ext cx="5835650" cy="787523"/>
              </a:xfrm>
              <a:prstGeom prst="rect">
                <a:avLst/>
              </a:prstGeom>
              <a:noFill/>
            </p:spPr>
            <p:txBody>
              <a:bodyPr wrap="square">
                <a:spAutoFit/>
              </a:bodyPr>
              <a:lstStyle/>
              <a:p>
                <a:pPr>
                  <a:lnSpc>
                    <a:spcPct val="150000"/>
                  </a:lnSpc>
                </a:pPr>
                <a:r>
                  <a:rPr lang="zh-CN" altLang="zh-CN" sz="1600" b="1" dirty="0">
                    <a:solidFill>
                      <a:srgbClr val="000066"/>
                    </a:solidFill>
                    <a:latin typeface="微软雅黑" panose="020B0503020204020204" pitchFamily="34" charset="-122"/>
                    <a:ea typeface="微软雅黑" panose="020B0503020204020204" pitchFamily="34" charset="-122"/>
                  </a:rPr>
                  <a:t>如何确定参数</a:t>
                </a:r>
                <a14:m>
                  <m:oMath xmlns:m="http://schemas.openxmlformats.org/officeDocument/2006/math">
                    <m:r>
                      <a:rPr lang="en-US" altLang="zh-CN" sz="1600" b="1">
                        <a:solidFill>
                          <a:srgbClr val="000066"/>
                        </a:solidFill>
                        <a:latin typeface="Cambria Math" panose="02040503050406030204" pitchFamily="18" charset="0"/>
                        <a:ea typeface="微软雅黑" panose="020B0503020204020204" pitchFamily="34" charset="-122"/>
                      </a:rPr>
                      <m:t>𝑐</m:t>
                    </m:r>
                  </m:oMath>
                </a14:m>
                <a:r>
                  <a:rPr lang="zh-CN" altLang="zh-CN" sz="1600" b="1" dirty="0">
                    <a:solidFill>
                      <a:srgbClr val="000066"/>
                    </a:solidFill>
                    <a:latin typeface="微软雅黑" panose="020B0503020204020204" pitchFamily="34" charset="-122"/>
                    <a:ea typeface="微软雅黑" panose="020B0503020204020204" pitchFamily="34" charset="-122"/>
                  </a:rPr>
                  <a:t>呢？</a:t>
                </a:r>
                <a:endParaRPr lang="en-US" altLang="zh-CN" sz="1600" b="1" dirty="0">
                  <a:solidFill>
                    <a:srgbClr val="000066"/>
                  </a:solidFill>
                  <a:latin typeface="微软雅黑" panose="020B0503020204020204" pitchFamily="34" charset="-122"/>
                  <a:ea typeface="微软雅黑" panose="020B0503020204020204" pitchFamily="34" charset="-122"/>
                </a:endParaRPr>
              </a:p>
              <a:p>
                <a:pPr>
                  <a:lnSpc>
                    <a:spcPct val="150000"/>
                  </a:lnSpc>
                </a:pPr>
                <a:r>
                  <a:rPr lang="en-US" altLang="zh-CN" sz="1600" b="1" dirty="0">
                    <a:solidFill>
                      <a:srgbClr val="000066"/>
                    </a:solidFill>
                    <a:latin typeface="微软雅黑" panose="020B0503020204020204" pitchFamily="34" charset="-122"/>
                    <a:ea typeface="微软雅黑" panose="020B0503020204020204" pitchFamily="34" charset="-122"/>
                  </a:rPr>
                  <a:t>	</a:t>
                </a:r>
                <a:r>
                  <a:rPr lang="zh-CN" altLang="zh-CN" sz="1600" b="1" dirty="0">
                    <a:solidFill>
                      <a:srgbClr val="000066"/>
                    </a:solidFill>
                    <a:latin typeface="微软雅黑" panose="020B0503020204020204" pitchFamily="34" charset="-122"/>
                    <a:ea typeface="微软雅黑" panose="020B0503020204020204" pitchFamily="34" charset="-122"/>
                  </a:rPr>
                  <a:t>可根据最大允许输出值来计算伸缩参数</a:t>
                </a:r>
                <a14:m>
                  <m:oMath xmlns:m="http://schemas.openxmlformats.org/officeDocument/2006/math">
                    <m:r>
                      <a:rPr lang="en-US" altLang="zh-CN" sz="1600" b="1">
                        <a:solidFill>
                          <a:srgbClr val="000066"/>
                        </a:solidFill>
                        <a:latin typeface="Cambria Math" panose="02040503050406030204" pitchFamily="18" charset="0"/>
                        <a:ea typeface="微软雅黑" panose="020B0503020204020204" pitchFamily="34" charset="-122"/>
                      </a:rPr>
                      <m:t>𝑐</m:t>
                    </m:r>
                  </m:oMath>
                </a14:m>
                <a:endParaRPr lang="zh-CN" altLang="en-US" sz="1600" b="1" dirty="0">
                  <a:solidFill>
                    <a:srgbClr val="000066"/>
                  </a:solidFill>
                  <a:latin typeface="微软雅黑" panose="020B0503020204020204" pitchFamily="34" charset="-122"/>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956733" y="1138851"/>
                <a:ext cx="5835650" cy="787523"/>
              </a:xfrm>
              <a:prstGeom prst="rect">
                <a:avLst/>
              </a:prstGeom>
              <a:blipFill rotWithShape="1">
                <a:blip r:embed="rId1"/>
                <a:stretch>
                  <a:fillRect l="-7" t="-38" r="7" b="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2029883" y="2359135"/>
                <a:ext cx="3429000" cy="525657"/>
              </a:xfrm>
              <a:prstGeom prst="rect">
                <a:avLst/>
              </a:prstGeom>
              <a:noFill/>
            </p:spPr>
            <p:txBody>
              <a:bodyPr wrap="square">
                <a:spAutoFit/>
              </a:bodyPr>
              <a:lstStyle/>
              <a:p>
                <a14:m>
                  <m:oMath xmlns:m="http://schemas.openxmlformats.org/officeDocument/2006/math">
                    <m:r>
                      <a:rPr lang="en-US" altLang="zh-CN" sz="1800" i="1"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𝑐</m:t>
                    </m:r>
                    <m:r>
                      <a:rPr lang="en-US" altLang="zh-CN" sz="1800" i="1"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255</m:t>
                        </m:r>
                      </m:num>
                      <m:den>
                        <m:func>
                          <m:func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𝑙𝑜𝑔</m:t>
                                </m:r>
                              </m:e>
                              <m:sub>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10</m:t>
                                </m:r>
                              </m:sub>
                            </m:sSub>
                          </m:fName>
                          <m:e>
                            <m:d>
                              <m:dPr>
                                <m:begChr m:val="["/>
                                <m:endChr m:val="]"/>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𝑚𝑎𝑥</m:t>
                                    </m:r>
                                  </m:sub>
                                </m:sSub>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en-US"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𝑖𝑛</m:t>
                                    </m:r>
                                  </m:sub>
                                </m:sSub>
                                <m:d>
                                  <m:dPr>
                                    <m:ctrlPr>
                                      <a:rPr lang="zh-CN" altLang="en-US"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e>
                            </m:d>
                          </m:e>
                        </m:func>
                      </m:den>
                    </m:f>
                  </m:oMath>
                </a14:m>
                <a:r>
                  <a:rPr lang="en-US" altLang="zh-CN" sz="1800" dirty="0">
                    <a:solidFill>
                      <a:srgbClr val="000000"/>
                    </a:solidFill>
                    <a:effectLst/>
                    <a:latin typeface="Times New Roman" panose="02020603050405020304" pitchFamily="18" charset="0"/>
                    <a:ea typeface="宋体" panose="02010600030101010101" pitchFamily="2" charset="-122"/>
                  </a:rPr>
                  <a:t> </a:t>
                </a:r>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2029883" y="2359135"/>
                <a:ext cx="3429000" cy="525657"/>
              </a:xfrm>
              <a:prstGeom prst="rect">
                <a:avLst/>
              </a:prstGeom>
              <a:blipFill rotWithShape="1">
                <a:blip r:embed="rId2"/>
                <a:stretch>
                  <a:fillRect l="-12" t="-21" r="12" b="118"/>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10" name="文本框 9"/>
          <p:cNvSpPr txBox="1"/>
          <p:nvPr/>
        </p:nvSpPr>
        <p:spPr>
          <a:xfrm>
            <a:off x="5542132" y="175128"/>
            <a:ext cx="1163472"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点</a:t>
            </a:r>
            <a:r>
              <a:rPr lang="zh-CN" altLang="en-US" sz="1600" b="1" dirty="0" smtClean="0">
                <a:solidFill>
                  <a:schemeClr val="bg1"/>
                </a:solidFill>
                <a:latin typeface="微软雅黑" panose="020B0503020204020204" pitchFamily="34" charset="-122"/>
                <a:ea typeface="微软雅黑" panose="020B0503020204020204" pitchFamily="34" charset="-122"/>
              </a:rPr>
              <a:t>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5696" y="104707"/>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4.4</a:t>
            </a:r>
            <a:r>
              <a:rPr lang="zh-CN" altLang="en-US" sz="1600" b="1" dirty="0">
                <a:solidFill>
                  <a:srgbClr val="000000"/>
                </a:solidFill>
                <a:latin typeface="微软雅黑" panose="020B0503020204020204" pitchFamily="34" charset="-122"/>
                <a:ea typeface="微软雅黑" panose="020B0503020204020204" pitchFamily="34" charset="-122"/>
              </a:rPr>
              <a:t> 图像点运算：基本灰度级变换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1853392"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4.4.5 </a:t>
            </a:r>
            <a:r>
              <a:rPr lang="zh-CN" altLang="en-US" sz="1600" b="1" dirty="0">
                <a:solidFill>
                  <a:srgbClr val="000066"/>
                </a:solidFill>
                <a:latin typeface="微软雅黑" panose="020B0503020204020204" pitchFamily="34" charset="-122"/>
                <a:ea typeface="微软雅黑" panose="020B0503020204020204" pitchFamily="34" charset="-122"/>
              </a:rPr>
              <a:t>对数变换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7" name="矩形 6"/>
          <p:cNvSpPr/>
          <p:nvPr/>
        </p:nvSpPr>
        <p:spPr>
          <a:xfrm>
            <a:off x="242358" y="1192099"/>
            <a:ext cx="6759044" cy="377604"/>
          </a:xfrm>
          <a:prstGeom prst="rect">
            <a:avLst/>
          </a:prstGeom>
        </p:spPr>
        <p:txBody>
          <a:bodyPr wrap="square">
            <a:spAutoFit/>
          </a:bodyPr>
          <a:lstStyle/>
          <a:p>
            <a:pPr marL="732155" marR="5080">
              <a:lnSpc>
                <a:spcPct val="128000"/>
              </a:lnSpc>
              <a:spcBef>
                <a:spcPts val="435"/>
              </a:spcBef>
            </a:pPr>
            <a:r>
              <a:rPr lang="zh-CN" altLang="en-US" sz="1600" b="1" dirty="0">
                <a:solidFill>
                  <a:srgbClr val="000066"/>
                </a:solidFill>
                <a:latin typeface="微软雅黑" panose="020B0503020204020204" pitchFamily="34" charset="-122"/>
                <a:ea typeface="微软雅黑" panose="020B0503020204020204" pitchFamily="34" charset="-122"/>
              </a:rPr>
              <a:t>增加图像中暗区域的动态范围，并减少亮区域的动态范围</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158875" y="2625725"/>
            <a:ext cx="4400550" cy="1962150"/>
          </a:xfrm>
          <a:prstGeom prst="rect">
            <a:avLst/>
          </a:prstGeom>
        </p:spPr>
      </p:pic>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542132" y="175128"/>
            <a:ext cx="1163472"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点</a:t>
            </a:r>
            <a:r>
              <a:rPr lang="zh-CN" altLang="en-US" sz="1600" b="1" dirty="0" smtClean="0">
                <a:solidFill>
                  <a:schemeClr val="bg1"/>
                </a:solidFill>
                <a:latin typeface="微软雅黑" panose="020B0503020204020204" pitchFamily="34" charset="-122"/>
                <a:ea typeface="微软雅黑" panose="020B0503020204020204" pitchFamily="34" charset="-122"/>
              </a:rPr>
              <a:t>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5696" y="104707"/>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4.4</a:t>
            </a:r>
            <a:r>
              <a:rPr lang="zh-CN" altLang="en-US" sz="1600" b="1" dirty="0">
                <a:solidFill>
                  <a:srgbClr val="000000"/>
                </a:solidFill>
                <a:latin typeface="微软雅黑" panose="020B0503020204020204" pitchFamily="34" charset="-122"/>
                <a:ea typeface="微软雅黑" panose="020B0503020204020204" pitchFamily="34" charset="-122"/>
              </a:rPr>
              <a:t> 图像点运算：基本灰度级变换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1853392"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4.4.6 </a:t>
            </a:r>
            <a:r>
              <a:rPr lang="zh-CN" altLang="en-US" sz="1600" b="1" dirty="0">
                <a:solidFill>
                  <a:srgbClr val="000066"/>
                </a:solidFill>
                <a:latin typeface="微软雅黑" panose="020B0503020204020204" pitchFamily="34" charset="-122"/>
                <a:ea typeface="微软雅黑" panose="020B0503020204020204" pitchFamily="34" charset="-122"/>
              </a:rPr>
              <a:t>指数变换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745696" y="1112751"/>
                <a:ext cx="5734050" cy="1043940"/>
              </a:xfrm>
              <a:prstGeom prst="rect">
                <a:avLst/>
              </a:prstGeom>
              <a:noFill/>
            </p:spPr>
            <p:txBody>
              <a:bodyPr wrap="square">
                <a:spAutoFit/>
              </a:bodyPr>
              <a:lstStyle/>
              <a:p>
                <a:pPr>
                  <a:lnSpc>
                    <a:spcPct val="150000"/>
                  </a:lnSpc>
                  <a:spcAft>
                    <a:spcPts val="250"/>
                  </a:spcAft>
                  <a:buNone/>
                </a:pPr>
                <a14:m>
                  <m:oMath xmlns:m="http://schemas.openxmlformats.org/officeDocument/2006/math">
                    <m:r>
                      <a:rPr lang="en-US" altLang="zh-CN" sz="1800"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m:t>
                    </m:r>
                    <m:d>
                      <m:d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e>
                    </m:d>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p>
                    </m:sSup>
                  </m:oMath>
                </a14:m>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Aft>
                    <a:spcPts val="250"/>
                  </a:spcAft>
                  <a:buNone/>
                </a:pPr>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dirty="0">
                    <a:solidFill>
                      <a:srgbClr val="000066"/>
                    </a:solidFill>
                    <a:latin typeface="微软雅黑" panose="020B0503020204020204" pitchFamily="34" charset="-122"/>
                    <a:ea typeface="微软雅黑" panose="020B0503020204020204" pitchFamily="34" charset="-122"/>
                  </a:rPr>
                  <a:t>其中</a:t>
                </a:r>
                <a14:m>
                  <m:oMath xmlns:m="http://schemas.openxmlformats.org/officeDocument/2006/math">
                    <m:r>
                      <m:rPr>
                        <m:sty m:val="p"/>
                      </m:rPr>
                      <a:rPr lang="en-US" altLang="zh-CN" sz="1600" b="0" i="1">
                        <a:solidFill>
                          <a:srgbClr val="000066"/>
                        </a:solidFill>
                        <a:latin typeface="Cambria Math" panose="02040503050406030204" pitchFamily="18" charset="0"/>
                        <a:ea typeface="微软雅黑" panose="020B0503020204020204" pitchFamily="34" charset="-122"/>
                      </a:rPr>
                      <m:t>v</m:t>
                    </m:r>
                    <m:r>
                      <a:rPr lang="en-US" altLang="zh-CN" sz="1600" b="0">
                        <a:solidFill>
                          <a:srgbClr val="000066"/>
                        </a:solidFill>
                        <a:latin typeface="Cambria Math" panose="02040503050406030204" pitchFamily="18" charset="0"/>
                        <a:ea typeface="微软雅黑" panose="020B0503020204020204" pitchFamily="34" charset="-122"/>
                      </a:rPr>
                      <m:t>=</m:t>
                    </m:r>
                    <m:sSub>
                      <m:sSubPr>
                        <m:ctrlPr>
                          <a:rPr lang="zh-CN" altLang="zh-CN" sz="1600" i="1">
                            <a:solidFill>
                              <a:srgbClr val="000066"/>
                            </a:solidFill>
                            <a:latin typeface="Cambria Math" panose="02040503050406030204" pitchFamily="18" charset="0"/>
                            <a:ea typeface="微软雅黑" panose="020B0503020204020204" pitchFamily="34" charset="-122"/>
                          </a:rPr>
                        </m:ctrlPr>
                      </m:sSubPr>
                      <m:e>
                        <m:r>
                          <m:rPr>
                            <m:sty m:val="p"/>
                          </m:rPr>
                          <a:rPr lang="en-US" altLang="zh-CN" sz="1600" b="0" i="1">
                            <a:solidFill>
                              <a:srgbClr val="000066"/>
                            </a:solidFill>
                            <a:latin typeface="Cambria Math" panose="02040503050406030204" pitchFamily="18" charset="0"/>
                            <a:ea typeface="微软雅黑" panose="020B0503020204020204" pitchFamily="34" charset="-122"/>
                          </a:rPr>
                          <m:t>u</m:t>
                        </m:r>
                      </m:e>
                      <m:sub>
                        <m:r>
                          <m:rPr>
                            <m:sty m:val="p"/>
                          </m:rPr>
                          <a:rPr lang="en-US" altLang="zh-CN" sz="1600" b="0" i="1">
                            <a:solidFill>
                              <a:srgbClr val="000066"/>
                            </a:solidFill>
                            <a:latin typeface="Cambria Math" panose="02040503050406030204" pitchFamily="18" charset="0"/>
                            <a:ea typeface="微软雅黑" panose="020B0503020204020204" pitchFamily="34" charset="-122"/>
                          </a:rPr>
                          <m:t>in</m:t>
                        </m:r>
                      </m:sub>
                    </m:sSub>
                    <m:r>
                      <a:rPr lang="en-US" altLang="zh-CN" sz="1600" b="0">
                        <a:solidFill>
                          <a:srgbClr val="000066"/>
                        </a:solidFill>
                        <a:latin typeface="Cambria Math" panose="02040503050406030204" pitchFamily="18" charset="0"/>
                        <a:ea typeface="微软雅黑" panose="020B0503020204020204" pitchFamily="34" charset="-122"/>
                      </a:rPr>
                      <m:t>(</m:t>
                    </m:r>
                    <m:r>
                      <m:rPr>
                        <m:sty m:val="p"/>
                      </m:rPr>
                      <a:rPr lang="en-US" altLang="zh-CN" sz="1600" b="0" i="1">
                        <a:solidFill>
                          <a:srgbClr val="000066"/>
                        </a:solidFill>
                        <a:latin typeface="Cambria Math" panose="02040503050406030204" pitchFamily="18" charset="0"/>
                        <a:ea typeface="微软雅黑" panose="020B0503020204020204" pitchFamily="34" charset="-122"/>
                      </a:rPr>
                      <m:t>i</m:t>
                    </m:r>
                    <m:r>
                      <a:rPr lang="en-US" altLang="zh-CN" sz="1600" b="0">
                        <a:solidFill>
                          <a:srgbClr val="000066"/>
                        </a:solidFill>
                        <a:latin typeface="Cambria Math" panose="02040503050406030204" pitchFamily="18" charset="0"/>
                        <a:ea typeface="微软雅黑" panose="020B0503020204020204" pitchFamily="34" charset="-122"/>
                      </a:rPr>
                      <m:t>,</m:t>
                    </m:r>
                    <m:r>
                      <m:rPr>
                        <m:sty m:val="p"/>
                      </m:rPr>
                      <a:rPr lang="en-US" altLang="zh-CN" sz="1600" b="0" i="1">
                        <a:solidFill>
                          <a:srgbClr val="000066"/>
                        </a:solidFill>
                        <a:latin typeface="Cambria Math" panose="02040503050406030204" pitchFamily="18" charset="0"/>
                        <a:ea typeface="微软雅黑" panose="020B0503020204020204" pitchFamily="34" charset="-122"/>
                      </a:rPr>
                      <m:t>j</m:t>
                    </m:r>
                    <m:r>
                      <a:rPr lang="en-US" altLang="zh-CN" sz="1600" b="0">
                        <a:solidFill>
                          <a:srgbClr val="000066"/>
                        </a:solidFill>
                        <a:latin typeface="Cambria Math" panose="02040503050406030204" pitchFamily="18" charset="0"/>
                        <a:ea typeface="微软雅黑" panose="020B0503020204020204" pitchFamily="34" charset="-122"/>
                      </a:rPr>
                      <m:t>)</m:t>
                    </m:r>
                  </m:oMath>
                </a14:m>
                <a:r>
                  <a:rPr lang="zh-CN" altLang="zh-CN" sz="1600" dirty="0">
                    <a:solidFill>
                      <a:srgbClr val="000066"/>
                    </a:solidFill>
                    <a:latin typeface="微软雅黑" panose="020B0503020204020204" pitchFamily="34" charset="-122"/>
                    <a:ea typeface="微软雅黑" panose="020B0503020204020204" pitchFamily="34" charset="-122"/>
                  </a:rPr>
                  <a:t>是输入的像素值</a:t>
                </a:r>
                <a:endParaRPr lang="zh-CN" altLang="zh-CN" sz="1600" dirty="0">
                  <a:solidFill>
                    <a:srgbClr val="000066"/>
                  </a:solidFill>
                  <a:latin typeface="微软雅黑" panose="020B0503020204020204" pitchFamily="34" charset="-122"/>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745696" y="1112751"/>
                <a:ext cx="5734050" cy="1043940"/>
              </a:xfrm>
              <a:prstGeom prst="rect">
                <a:avLst/>
              </a:prstGeom>
              <a:blipFill rotWithShape="1">
                <a:blip r:embed="rId1"/>
                <a:stretch>
                  <a:fillRect l="-4" t="-22" r="4" b="22"/>
                </a:stretch>
              </a:blipFill>
            </p:spPr>
            <p:txBody>
              <a:bodyPr/>
              <a:lstStyle/>
              <a:p>
                <a:r>
                  <a:rPr lang="zh-CN" altLang="en-US">
                    <a:noFill/>
                  </a:rPr>
                  <a:t> </a:t>
                </a:r>
              </a:p>
            </p:txBody>
          </p:sp>
        </mc:Fallback>
      </mc:AlternateContent>
      <p:sp>
        <p:nvSpPr>
          <p:cNvPr id="9" name="文本框 8"/>
          <p:cNvSpPr txBox="1"/>
          <p:nvPr/>
        </p:nvSpPr>
        <p:spPr>
          <a:xfrm>
            <a:off x="341842" y="2303277"/>
            <a:ext cx="6413500" cy="338554"/>
          </a:xfrm>
          <a:prstGeom prst="rect">
            <a:avLst/>
          </a:prstGeom>
          <a:noFill/>
        </p:spPr>
        <p:txBody>
          <a:bodyPr wrap="square">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增强图像高值区域（亮）的细节，减小低值区域（暗）的动态范围</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a:stretch>
            <a:fillRect/>
          </a:stretch>
        </p:blipFill>
        <p:spPr>
          <a:xfrm>
            <a:off x="1311274" y="2974508"/>
            <a:ext cx="4235451" cy="1899536"/>
          </a:xfrm>
          <a:prstGeom prst="rect">
            <a:avLst/>
          </a:prstGeom>
        </p:spPr>
      </p:pic>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10" name="文本框 9"/>
          <p:cNvSpPr txBox="1"/>
          <p:nvPr/>
        </p:nvSpPr>
        <p:spPr>
          <a:xfrm>
            <a:off x="5542132" y="175128"/>
            <a:ext cx="1163472"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点</a:t>
            </a:r>
            <a:r>
              <a:rPr lang="zh-CN" altLang="en-US" sz="1600" b="1" dirty="0" smtClean="0">
                <a:solidFill>
                  <a:schemeClr val="bg1"/>
                </a:solidFill>
                <a:latin typeface="微软雅黑" panose="020B0503020204020204" pitchFamily="34" charset="-122"/>
                <a:ea typeface="微软雅黑" panose="020B0503020204020204" pitchFamily="34" charset="-122"/>
              </a:rPr>
              <a:t>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31073" y="1061069"/>
            <a:ext cx="577287" cy="2758447"/>
          </a:xfrm>
          <a:prstGeom prst="rect">
            <a:avLst/>
          </a:prstGeom>
          <a:noFill/>
        </p:spPr>
        <p:txBody>
          <a:bodyPr wrap="square" rtlCol="0">
            <a:spAutoFit/>
          </a:bodyPr>
          <a:lstStyle/>
          <a:p>
            <a:pPr algn="ctr"/>
            <a:r>
              <a:rPr lang="zh-CN" altLang="en-US" sz="2475" b="1" dirty="0">
                <a:solidFill>
                  <a:srgbClr val="CC0000"/>
                </a:solidFill>
                <a:latin typeface="微软雅黑" panose="020B0503020204020204" pitchFamily="34" charset="-122"/>
                <a:ea typeface="微软雅黑" panose="020B0503020204020204" pitchFamily="34" charset="-122"/>
              </a:rPr>
              <a:t>内容提纲</a:t>
            </a:r>
            <a:endParaRPr lang="en-US" altLang="zh-CN" sz="2475" b="1" dirty="0">
              <a:solidFill>
                <a:srgbClr val="CC0000"/>
              </a:solidFill>
              <a:latin typeface="微软雅黑" panose="020B0503020204020204" pitchFamily="34" charset="-122"/>
              <a:ea typeface="微软雅黑" panose="020B0503020204020204" pitchFamily="34" charset="-122"/>
            </a:endParaRPr>
          </a:p>
          <a:p>
            <a:pPr algn="ctr"/>
            <a:r>
              <a:rPr lang="zh-CN" altLang="en-US" sz="2475" b="1" dirty="0">
                <a:solidFill>
                  <a:srgbClr val="CC0000"/>
                </a:solidFill>
                <a:latin typeface="微软雅黑" panose="020B0503020204020204" pitchFamily="34" charset="-122"/>
                <a:ea typeface="微软雅黑" panose="020B0503020204020204" pitchFamily="34" charset="-122"/>
              </a:rPr>
              <a:t>与目标</a:t>
            </a:r>
            <a:endParaRPr lang="zh-CN" altLang="en-US" sz="2475" b="1" dirty="0">
              <a:solidFill>
                <a:srgbClr val="CC0000"/>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817703" y="1165108"/>
            <a:ext cx="0" cy="2545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817552" y="1060968"/>
            <a:ext cx="3919795" cy="2536400"/>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图像预处理</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图像的基本运算</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图像代数与逻辑运算</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图像点运算：基本灰度级变换</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图像点运算：基于方直图的变换</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空间领域运算：滤波		</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48F63A3B-78C7-47BE-AE5E-E10140E04643}" type="slidenum">
              <a:rPr lang="en-US" smtClean="0"/>
            </a:fld>
            <a:endParaRPr lang="en-US" dirty="0"/>
          </a:p>
        </p:txBody>
      </p:sp>
      <p:pic>
        <p:nvPicPr>
          <p:cNvPr id="3" name="图片 2"/>
          <p:cNvPicPr>
            <a:picLocks noChangeAspect="1"/>
          </p:cNvPicPr>
          <p:nvPr/>
        </p:nvPicPr>
        <p:blipFill>
          <a:blip r:embed="rId1"/>
          <a:stretch>
            <a:fillRect/>
          </a:stretch>
        </p:blipFill>
        <p:spPr>
          <a:xfrm>
            <a:off x="330835" y="1415415"/>
            <a:ext cx="1374140" cy="2254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5696" y="104707"/>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4.4</a:t>
            </a:r>
            <a:r>
              <a:rPr lang="zh-CN" altLang="en-US" sz="1600" b="1" dirty="0">
                <a:solidFill>
                  <a:srgbClr val="000000"/>
                </a:solidFill>
                <a:latin typeface="微软雅黑" panose="020B0503020204020204" pitchFamily="34" charset="-122"/>
                <a:ea typeface="微软雅黑" panose="020B0503020204020204" pitchFamily="34" charset="-122"/>
              </a:rPr>
              <a:t> 图像点运算：基本灰度级变换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1853392"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4.4.6 </a:t>
            </a:r>
            <a:r>
              <a:rPr lang="zh-CN" altLang="en-US" sz="1600" b="1" dirty="0">
                <a:solidFill>
                  <a:srgbClr val="000066"/>
                </a:solidFill>
                <a:latin typeface="微软雅黑" panose="020B0503020204020204" pitchFamily="34" charset="-122"/>
                <a:ea typeface="微软雅黑" panose="020B0503020204020204" pitchFamily="34" charset="-122"/>
              </a:rPr>
              <a:t>指数变换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矩形 6"/>
              <p:cNvSpPr/>
              <p:nvPr/>
            </p:nvSpPr>
            <p:spPr>
              <a:xfrm>
                <a:off x="-43078" y="1112751"/>
                <a:ext cx="6278777" cy="1327928"/>
              </a:xfrm>
              <a:prstGeom prst="rect">
                <a:avLst/>
              </a:prstGeom>
            </p:spPr>
            <p:txBody>
              <a:bodyPr wrap="square">
                <a:spAutoFit/>
              </a:bodyPr>
              <a:lstStyle/>
              <a:p>
                <a:pPr marL="732155" marR="5080">
                  <a:lnSpc>
                    <a:spcPct val="128000"/>
                  </a:lnSpc>
                  <a:spcBef>
                    <a:spcPts val="435"/>
                  </a:spcBef>
                </a:pPr>
                <a:r>
                  <a:rPr lang="zh-CN" altLang="en-US" sz="1600" b="1" dirty="0">
                    <a:solidFill>
                      <a:srgbClr val="000066"/>
                    </a:solidFill>
                    <a:latin typeface="微软雅黑" panose="020B0503020204020204" pitchFamily="34" charset="-122"/>
                    <a:ea typeface="微软雅黑" panose="020B0503020204020204" pitchFamily="34" charset="-122"/>
                  </a:rPr>
                  <a:t>将指数变换表示法推广为变量基底动态范围</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32155" marR="5080">
                  <a:lnSpc>
                    <a:spcPct val="128000"/>
                  </a:lnSpc>
                  <a:spcBef>
                    <a:spcPts val="435"/>
                  </a:spcBef>
                </a:pPr>
                <a:r>
                  <a:rPr lang="zh-CN" altLang="zh-CN" sz="1600" b="1" dirty="0">
                    <a:solidFill>
                      <a:srgbClr val="000066"/>
                    </a:solidFill>
                    <a:latin typeface="微软雅黑" panose="020B0503020204020204" pitchFamily="34" charset="-122"/>
                    <a:ea typeface="微软雅黑" panose="020B0503020204020204" pitchFamily="34" charset="-122"/>
                  </a:rPr>
                  <a:t>按以前的方式缩放到适当的输出范围</a:t>
                </a:r>
                <a:endParaRPr lang="zh-CN" altLang="zh-CN" sz="1600" b="1" dirty="0">
                  <a:solidFill>
                    <a:srgbClr val="000066"/>
                  </a:solidFill>
                  <a:latin typeface="微软雅黑" panose="020B0503020204020204" pitchFamily="34" charset="-122"/>
                  <a:ea typeface="微软雅黑" panose="020B0503020204020204" pitchFamily="34" charset="-122"/>
                </a:endParaRPr>
              </a:p>
              <a:p>
                <a:r>
                  <a:rPr lang="en-US" altLang="zh-CN" dirty="0"/>
                  <a:t>	</a:t>
                </a:r>
                <a:endParaRPr lang="en-US" altLang="zh-CN" dirty="0"/>
              </a:p>
              <a:p>
                <a:r>
                  <a:rPr lang="en-US" altLang="zh-CN" dirty="0"/>
                  <a:t>	</a:t>
                </a:r>
                <a14:m>
                  <m:oMath xmlns:m="http://schemas.openxmlformats.org/officeDocument/2006/math">
                    <m:r>
                      <a:rPr lang="en-US" altLang="zh-CN" i="1">
                        <a:latin typeface="Cambria Math" panose="02040503050406030204" pitchFamily="18" charset="0"/>
                      </a:rPr>
                      <m:t>𝑀</m:t>
                    </m:r>
                    <m:d>
                      <m:dPr>
                        <m:ctrlPr>
                          <a:rPr lang="zh-CN" altLang="zh-CN" i="1">
                            <a:latin typeface="Cambria Math" panose="02040503050406030204" pitchFamily="18" charset="0"/>
                          </a:rPr>
                        </m:ctrlPr>
                      </m:dPr>
                      <m:e>
                        <m:r>
                          <a:rPr lang="en-US" altLang="zh-CN" i="1">
                            <a:latin typeface="Cambria Math" panose="02040503050406030204" pitchFamily="18" charset="0"/>
                          </a:rPr>
                          <m:t>𝑣</m:t>
                        </m:r>
                      </m:e>
                    </m:d>
                    <m:r>
                      <a:rPr lang="en-US" altLang="zh-CN" i="1">
                        <a:latin typeface="Cambria Math" panose="02040503050406030204" pitchFamily="18" charset="0"/>
                      </a:rPr>
                      <m:t>=</m:t>
                    </m:r>
                    <m:r>
                      <a:rPr lang="en-US" altLang="zh-CN" i="1">
                        <a:latin typeface="Cambria Math" panose="02040503050406030204" pitchFamily="18" charset="0"/>
                      </a:rPr>
                      <m:t>𝑐</m:t>
                    </m:r>
                    <m:d>
                      <m:dPr>
                        <m:begChr m:val="["/>
                        <m:endChr m:val="]"/>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𝛼</m:t>
                                </m:r>
                              </m:e>
                            </m:d>
                          </m:e>
                          <m:sup>
                            <m:r>
                              <a:rPr lang="en-US" altLang="zh-CN" i="1">
                                <a:latin typeface="Cambria Math" panose="02040503050406030204" pitchFamily="18" charset="0"/>
                              </a:rPr>
                              <m:t>𝑣</m:t>
                            </m:r>
                          </m:sup>
                        </m:sSup>
                        <m:r>
                          <a:rPr lang="en-US" altLang="zh-CN" i="1">
                            <a:latin typeface="Cambria Math" panose="02040503050406030204" pitchFamily="18" charset="0"/>
                          </a:rPr>
                          <m:t>−</m:t>
                        </m:r>
                        <m:r>
                          <a:rPr lang="en-US" altLang="zh-CN" i="1">
                            <a:latin typeface="Cambria Math" panose="02040503050406030204" pitchFamily="18" charset="0"/>
                          </a:rPr>
                          <m:t>1</m:t>
                        </m:r>
                      </m:e>
                    </m:d>
                  </m:oMath>
                </a14:m>
                <a:endParaRPr lang="zh-CN" altLang="en-US" sz="1600" b="1" dirty="0">
                  <a:solidFill>
                    <a:srgbClr val="000066"/>
                  </a:solidFill>
                  <a:latin typeface="微软雅黑" panose="020B0503020204020204" pitchFamily="34" charset="-122"/>
                  <a:ea typeface="微软雅黑" panose="020B0503020204020204" pitchFamily="34" charset="-122"/>
                </a:endParaRPr>
              </a:p>
            </p:txBody>
          </p:sp>
        </mc:Choice>
        <mc:Fallback>
          <p:sp>
            <p:nvSpPr>
              <p:cNvPr id="7" name="矩形 6"/>
              <p:cNvSpPr>
                <a:spLocks noRot="1" noChangeAspect="1" noMove="1" noResize="1" noEditPoints="1" noAdjustHandles="1" noChangeArrowheads="1" noChangeShapeType="1" noTextEdit="1"/>
              </p:cNvSpPr>
              <p:nvPr/>
            </p:nvSpPr>
            <p:spPr>
              <a:xfrm>
                <a:off x="-43078" y="1112751"/>
                <a:ext cx="6278777" cy="1327928"/>
              </a:xfrm>
              <a:prstGeom prst="rect">
                <a:avLst/>
              </a:prstGeom>
              <a:blipFill rotWithShape="1">
                <a:blip r:embed="rId1"/>
                <a:stretch>
                  <a:fillRect l="8" t="-17" r="10" b="28"/>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4750500" y="1031315"/>
            <a:ext cx="1944164" cy="1851585"/>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196850" y="3244841"/>
                <a:ext cx="6083300" cy="996042"/>
              </a:xfrm>
              <a:prstGeom prst="rect">
                <a:avLst/>
              </a:prstGeom>
              <a:noFill/>
            </p:spPr>
            <p:txBody>
              <a:bodyPr wrap="square">
                <a:spAutoFit/>
              </a:bodyPr>
              <a:lstStyle/>
              <a:p>
                <a:pPr marL="1017905" marR="5080" indent="-285750">
                  <a:lnSpc>
                    <a:spcPct val="128000"/>
                  </a:lnSpc>
                  <a:spcBef>
                    <a:spcPts val="435"/>
                  </a:spcBef>
                  <a:buFont typeface="Arial" panose="020B0604020202020204" pitchFamily="34" charset="0"/>
                  <a:buChar char="•"/>
                </a:pPr>
                <a14:m>
                  <m:oMath xmlns:m="http://schemas.openxmlformats.org/officeDocument/2006/math">
                    <m:r>
                      <a:rPr lang="en-US" altLang="zh-CN" sz="1400" b="0">
                        <a:solidFill>
                          <a:srgbClr val="000066"/>
                        </a:solidFill>
                        <a:latin typeface="Cambria Math" panose="02040503050406030204" pitchFamily="18" charset="0"/>
                        <a:ea typeface="微软雅黑" panose="020B0503020204020204" pitchFamily="34" charset="-122"/>
                      </a:rPr>
                      <m:t>1</m:t>
                    </m:r>
                    <m:r>
                      <a:rPr lang="en-US" altLang="zh-CN" sz="1400" b="0">
                        <a:solidFill>
                          <a:srgbClr val="000066"/>
                        </a:solidFill>
                        <a:latin typeface="Cambria Math" panose="02040503050406030204" pitchFamily="18" charset="0"/>
                        <a:ea typeface="微软雅黑" panose="020B0503020204020204" pitchFamily="34" charset="-122"/>
                      </a:rPr>
                      <m:t>+</m:t>
                    </m:r>
                    <m:r>
                      <m:rPr>
                        <m:sty m:val="p"/>
                      </m:rPr>
                      <a:rPr lang="en-US" altLang="zh-CN" sz="1400" b="0" i="1">
                        <a:solidFill>
                          <a:srgbClr val="000066"/>
                        </a:solidFill>
                        <a:latin typeface="Cambria Math" panose="02040503050406030204" pitchFamily="18" charset="0"/>
                        <a:ea typeface="微软雅黑" panose="020B0503020204020204" pitchFamily="34" charset="-122"/>
                      </a:rPr>
                      <m:t>α</m:t>
                    </m:r>
                  </m:oMath>
                </a14:m>
                <a:r>
                  <a:rPr lang="zh-CN" altLang="zh-CN" sz="1400" dirty="0">
                    <a:solidFill>
                      <a:srgbClr val="000066"/>
                    </a:solidFill>
                    <a:latin typeface="微软雅黑" panose="020B0503020204020204" pitchFamily="34" charset="-122"/>
                    <a:ea typeface="微软雅黑" panose="020B0503020204020204" pitchFamily="34" charset="-122"/>
                  </a:rPr>
                  <a:t>是变换的基底，参数</a:t>
                </a:r>
                <a14:m>
                  <m:oMath xmlns:m="http://schemas.openxmlformats.org/officeDocument/2006/math">
                    <m:r>
                      <m:rPr>
                        <m:sty m:val="p"/>
                      </m:rPr>
                      <a:rPr lang="en-US" altLang="zh-CN" sz="1400" b="0" i="1">
                        <a:solidFill>
                          <a:srgbClr val="000066"/>
                        </a:solidFill>
                        <a:latin typeface="Cambria Math" panose="02040503050406030204" pitchFamily="18" charset="0"/>
                        <a:ea typeface="微软雅黑" panose="020B0503020204020204" pitchFamily="34" charset="-122"/>
                      </a:rPr>
                      <m:t>c</m:t>
                    </m:r>
                  </m:oMath>
                </a14:m>
                <a:r>
                  <a:rPr lang="zh-CN" altLang="zh-CN" sz="1400" dirty="0">
                    <a:solidFill>
                      <a:srgbClr val="000066"/>
                    </a:solidFill>
                    <a:latin typeface="微软雅黑" panose="020B0503020204020204" pitchFamily="34" charset="-122"/>
                    <a:ea typeface="微软雅黑" panose="020B0503020204020204" pitchFamily="34" charset="-122"/>
                  </a:rPr>
                  <a:t>将输出缩放到合适的图像灰度</a:t>
                </a:r>
                <a:endParaRPr lang="en-US" altLang="zh-CN" sz="1400" dirty="0">
                  <a:solidFill>
                    <a:srgbClr val="000066"/>
                  </a:solidFill>
                  <a:latin typeface="微软雅黑" panose="020B0503020204020204" pitchFamily="34" charset="-122"/>
                  <a:ea typeface="微软雅黑" panose="020B0503020204020204" pitchFamily="34" charset="-122"/>
                </a:endParaRPr>
              </a:p>
              <a:p>
                <a:pPr marL="1017905" marR="5080" indent="-285750">
                  <a:lnSpc>
                    <a:spcPct val="128000"/>
                  </a:lnSpc>
                  <a:spcBef>
                    <a:spcPts val="435"/>
                  </a:spcBef>
                  <a:buFont typeface="Arial" panose="020B0604020202020204" pitchFamily="34" charset="0"/>
                  <a:buChar char="•"/>
                </a:pPr>
                <a:r>
                  <a:rPr lang="zh-CN" altLang="zh-CN" sz="1400" dirty="0">
                    <a:solidFill>
                      <a:srgbClr val="000066"/>
                    </a:solidFill>
                    <a:latin typeface="微软雅黑" panose="020B0503020204020204" pitchFamily="34" charset="-122"/>
                    <a:ea typeface="微软雅黑" panose="020B0503020204020204" pitchFamily="34" charset="-122"/>
                  </a:rPr>
                  <a:t>当输入像素值</a:t>
                </a:r>
                <a14:m>
                  <m:oMath xmlns:m="http://schemas.openxmlformats.org/officeDocument/2006/math">
                    <m:r>
                      <m:rPr>
                        <m:sty m:val="p"/>
                      </m:rPr>
                      <a:rPr lang="en-US" altLang="zh-CN" sz="1400" b="0" i="1">
                        <a:solidFill>
                          <a:srgbClr val="000066"/>
                        </a:solidFill>
                        <a:latin typeface="Cambria Math" panose="02040503050406030204" pitchFamily="18" charset="0"/>
                        <a:ea typeface="微软雅黑" panose="020B0503020204020204" pitchFamily="34" charset="-122"/>
                      </a:rPr>
                      <m:t>v</m:t>
                    </m:r>
                    <m:r>
                      <a:rPr lang="en-US" altLang="zh-CN" sz="1400" b="0">
                        <a:solidFill>
                          <a:srgbClr val="000066"/>
                        </a:solidFill>
                        <a:latin typeface="Cambria Math" panose="02040503050406030204" pitchFamily="18" charset="0"/>
                        <a:ea typeface="微软雅黑" panose="020B0503020204020204" pitchFamily="34" charset="-122"/>
                      </a:rPr>
                      <m:t>=</m:t>
                    </m:r>
                    <m:r>
                      <a:rPr lang="en-US" altLang="zh-CN" sz="1400" b="0">
                        <a:solidFill>
                          <a:srgbClr val="000066"/>
                        </a:solidFill>
                        <a:latin typeface="Cambria Math" panose="02040503050406030204" pitchFamily="18" charset="0"/>
                        <a:ea typeface="微软雅黑" panose="020B0503020204020204" pitchFamily="34" charset="-122"/>
                      </a:rPr>
                      <m:t>0</m:t>
                    </m:r>
                  </m:oMath>
                </a14:m>
                <a:r>
                  <a:rPr lang="zh-CN" altLang="zh-CN" sz="1400" dirty="0">
                    <a:solidFill>
                      <a:srgbClr val="000066"/>
                    </a:solidFill>
                    <a:latin typeface="微软雅黑" panose="020B0503020204020204" pitchFamily="34" charset="-122"/>
                    <a:ea typeface="微软雅黑" panose="020B0503020204020204" pitchFamily="34" charset="-122"/>
                  </a:rPr>
                  <a:t>时，减</a:t>
                </a:r>
                <a:r>
                  <a:rPr lang="en-US" altLang="zh-CN" sz="1400" dirty="0">
                    <a:solidFill>
                      <a:srgbClr val="000066"/>
                    </a:solidFill>
                    <a:latin typeface="微软雅黑" panose="020B0503020204020204" pitchFamily="34" charset="-122"/>
                    <a:ea typeface="微软雅黑" panose="020B0503020204020204" pitchFamily="34" charset="-122"/>
                  </a:rPr>
                  <a:t>1</a:t>
                </a:r>
                <a:r>
                  <a:rPr lang="zh-CN" altLang="zh-CN" sz="1400" dirty="0">
                    <a:solidFill>
                      <a:srgbClr val="000066"/>
                    </a:solidFill>
                    <a:latin typeface="微软雅黑" panose="020B0503020204020204" pitchFamily="34" charset="-122"/>
                    <a:ea typeface="微软雅黑" panose="020B0503020204020204" pitchFamily="34" charset="-122"/>
                  </a:rPr>
                  <a:t>的作用使得输出像素值为将变为</a:t>
                </a:r>
                <a:r>
                  <a:rPr lang="en-US" altLang="zh-CN" sz="1400" dirty="0">
                    <a:solidFill>
                      <a:srgbClr val="000066"/>
                    </a:solidFill>
                    <a:latin typeface="微软雅黑" panose="020B0503020204020204" pitchFamily="34" charset="-122"/>
                    <a:ea typeface="微软雅黑" panose="020B0503020204020204" pitchFamily="34" charset="-122"/>
                  </a:rPr>
                  <a:t>0</a:t>
                </a:r>
                <a:endParaRPr lang="en-US" altLang="zh-CN" sz="1400" dirty="0">
                  <a:solidFill>
                    <a:srgbClr val="000066"/>
                  </a:solidFill>
                  <a:latin typeface="微软雅黑" panose="020B0503020204020204" pitchFamily="34" charset="-122"/>
                  <a:ea typeface="微软雅黑" panose="020B0503020204020204" pitchFamily="34" charset="-122"/>
                </a:endParaRPr>
              </a:p>
              <a:p>
                <a:pPr marL="1017905" marR="5080" indent="-285750">
                  <a:lnSpc>
                    <a:spcPct val="128000"/>
                  </a:lnSpc>
                  <a:spcBef>
                    <a:spcPts val="435"/>
                  </a:spcBef>
                  <a:buFont typeface="Arial" panose="020B0604020202020204" pitchFamily="34" charset="0"/>
                  <a:buChar char="•"/>
                </a:pPr>
                <a:r>
                  <a:rPr lang="zh-CN" altLang="zh-CN" sz="1400" dirty="0">
                    <a:solidFill>
                      <a:srgbClr val="000066"/>
                    </a:solidFill>
                    <a:latin typeface="微软雅黑" panose="020B0503020204020204" pitchFamily="34" charset="-122"/>
                    <a:ea typeface="微软雅黑" panose="020B0503020204020204" pitchFamily="34" charset="-122"/>
                  </a:rPr>
                  <a:t>动态范围压缩和扩张的级别由参数</a:t>
                </a:r>
                <a14:m>
                  <m:oMath xmlns:m="http://schemas.openxmlformats.org/officeDocument/2006/math">
                    <m:r>
                      <m:rPr>
                        <m:sty m:val="p"/>
                      </m:rPr>
                      <a:rPr lang="en-US" altLang="zh-CN" sz="1400" b="0" i="1">
                        <a:solidFill>
                          <a:srgbClr val="000066"/>
                        </a:solidFill>
                        <a:latin typeface="Cambria Math" panose="02040503050406030204" pitchFamily="18" charset="0"/>
                        <a:ea typeface="微软雅黑" panose="020B0503020204020204" pitchFamily="34" charset="-122"/>
                      </a:rPr>
                      <m:t>α</m:t>
                    </m:r>
                  </m:oMath>
                </a14:m>
                <a:r>
                  <a:rPr lang="zh-CN" altLang="zh-CN" sz="1400" dirty="0">
                    <a:solidFill>
                      <a:srgbClr val="000066"/>
                    </a:solidFill>
                    <a:latin typeface="微软雅黑" panose="020B0503020204020204" pitchFamily="34" charset="-122"/>
                    <a:ea typeface="微软雅黑" panose="020B0503020204020204" pitchFamily="34" charset="-122"/>
                  </a:rPr>
                  <a:t>决定</a:t>
                </a:r>
                <a:endParaRPr lang="zh-CN" altLang="en-US" sz="1400" dirty="0">
                  <a:solidFill>
                    <a:srgbClr val="000066"/>
                  </a:solidFill>
                  <a:latin typeface="微软雅黑" panose="020B0503020204020204" pitchFamily="34" charset="-122"/>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196850" y="3244841"/>
                <a:ext cx="6083300" cy="996042"/>
              </a:xfrm>
              <a:prstGeom prst="rect">
                <a:avLst/>
              </a:prstGeom>
              <a:blipFill rotWithShape="1">
                <a:blip r:embed="rId3"/>
                <a:stretch>
                  <a:fillRect t="-63" b="3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542132" y="175128"/>
            <a:ext cx="1163472"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点</a:t>
            </a:r>
            <a:r>
              <a:rPr lang="zh-CN" altLang="en-US" sz="1600" b="1" dirty="0" smtClean="0">
                <a:solidFill>
                  <a:schemeClr val="bg1"/>
                </a:solidFill>
                <a:latin typeface="微软雅黑" panose="020B0503020204020204" pitchFamily="34" charset="-122"/>
                <a:ea typeface="微软雅黑" panose="020B0503020204020204" pitchFamily="34" charset="-122"/>
              </a:rPr>
              <a:t>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5696" y="104707"/>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4.4</a:t>
            </a:r>
            <a:r>
              <a:rPr lang="zh-CN" altLang="en-US" sz="1600" b="1" dirty="0">
                <a:solidFill>
                  <a:srgbClr val="000000"/>
                </a:solidFill>
                <a:latin typeface="微软雅黑" panose="020B0503020204020204" pitchFamily="34" charset="-122"/>
                <a:ea typeface="微软雅黑" panose="020B0503020204020204" pitchFamily="34" charset="-122"/>
              </a:rPr>
              <a:t> 图像点运算：基本灰度级变换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1853392"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4.4.7 </a:t>
            </a:r>
            <a:r>
              <a:rPr lang="zh-CN" altLang="en-US" sz="1600" b="1" dirty="0">
                <a:solidFill>
                  <a:srgbClr val="000066"/>
                </a:solidFill>
                <a:latin typeface="微软雅黑" panose="020B0503020204020204" pitchFamily="34" charset="-122"/>
                <a:ea typeface="微软雅黑" panose="020B0503020204020204" pitchFamily="34" charset="-122"/>
              </a:rPr>
              <a:t>幂律变换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文本框 3"/>
              <p:cNvSpPr txBox="1"/>
              <p:nvPr/>
            </p:nvSpPr>
            <p:spPr>
              <a:xfrm>
                <a:off x="496358" y="985850"/>
                <a:ext cx="5482694" cy="915635"/>
              </a:xfrm>
              <a:prstGeom prst="rect">
                <a:avLst/>
              </a:prstGeom>
              <a:noFill/>
            </p:spPr>
            <p:txBody>
              <a:bodyPr wrap="square">
                <a:spAutoFit/>
              </a:bodyPr>
              <a:lstStyle/>
              <a:p>
                <a:pPr marL="732155" marR="5080" indent="266700">
                  <a:lnSpc>
                    <a:spcPct val="150000"/>
                  </a:lnSpc>
                  <a:spcBef>
                    <a:spcPts val="435"/>
                  </a:spcBef>
                  <a:spcAft>
                    <a:spcPts val="250"/>
                  </a:spcAft>
                </a:pPr>
                <a:r>
                  <a:rPr lang="zh-CN" altLang="zh-CN" sz="1600" b="1" dirty="0">
                    <a:solidFill>
                      <a:srgbClr val="000066"/>
                    </a:solidFill>
                    <a:latin typeface="微软雅黑" panose="020B0503020204020204" pitchFamily="34" charset="-122"/>
                    <a:ea typeface="微软雅黑" panose="020B0503020204020204" pitchFamily="34" charset="-122"/>
                  </a:rPr>
                  <a:t>将输入像素值提升至固定的幂次</a:t>
                </a:r>
                <a:endParaRPr lang="zh-CN" altLang="zh-CN" sz="1600" b="1" dirty="0">
                  <a:solidFill>
                    <a:srgbClr val="000066"/>
                  </a:solidFill>
                  <a:latin typeface="微软雅黑" panose="020B0503020204020204" pitchFamily="34" charset="-122"/>
                  <a:ea typeface="微软雅黑" panose="020B0503020204020204" pitchFamily="34" charset="-122"/>
                </a:endParaRPr>
              </a:p>
              <a:p>
                <a:pPr>
                  <a:lnSpc>
                    <a:spcPct val="150000"/>
                  </a:lnSpc>
                  <a:buNone/>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m:t>
                      </m:r>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e>
                      </m:d>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𝑐</m:t>
                      </m:r>
                      <m:r>
                        <a:rPr lang="en-US" altLang="zh-CN" sz="1800" i="1">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sSup>
                        <m:sSup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e>
                        <m:sup>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𝛾</m:t>
                          </m:r>
                        </m:sup>
                      </m:sSup>
                    </m:oMath>
                  </m:oMathPara>
                </a14:m>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496358" y="985850"/>
                <a:ext cx="5482694" cy="915635"/>
              </a:xfrm>
              <a:prstGeom prst="rect">
                <a:avLst/>
              </a:prstGeom>
              <a:blipFill rotWithShape="1">
                <a:blip r:embed="rId1"/>
                <a:stretch>
                  <a:fillRect l="-8" t="-36" r="10" b="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255058" y="1882833"/>
                <a:ext cx="6100761" cy="1072986"/>
              </a:xfrm>
              <a:prstGeom prst="rect">
                <a:avLst/>
              </a:prstGeom>
              <a:noFill/>
            </p:spPr>
            <p:txBody>
              <a:bodyPr wrap="square">
                <a:spAutoFit/>
              </a:bodyPr>
              <a:lstStyle/>
              <a:p>
                <a:pPr marL="1017905" marR="5080" indent="-285750">
                  <a:lnSpc>
                    <a:spcPct val="128000"/>
                  </a:lnSpc>
                  <a:spcBef>
                    <a:spcPts val="435"/>
                  </a:spcBef>
                  <a:spcAft>
                    <a:spcPts val="250"/>
                  </a:spcAft>
                  <a:buFont typeface="Arial" panose="020B0604020202020204" pitchFamily="34" charset="0"/>
                  <a:buChar char="•"/>
                </a:pPr>
                <a:r>
                  <a:rPr lang="zh-CN" altLang="zh-CN" sz="1400" dirty="0">
                    <a:solidFill>
                      <a:srgbClr val="000066"/>
                    </a:solidFill>
                    <a:latin typeface="微软雅黑" panose="020B0503020204020204" pitchFamily="34" charset="-122"/>
                    <a:ea typeface="微软雅黑" panose="020B0503020204020204" pitchFamily="34" charset="-122"/>
                  </a:rPr>
                  <a:t>当参数</a:t>
                </a:r>
                <a14:m>
                  <m:oMath xmlns:m="http://schemas.openxmlformats.org/officeDocument/2006/math">
                    <m:r>
                      <m:rPr>
                        <m:sty m:val="p"/>
                      </m:rPr>
                      <a:rPr lang="en-US" altLang="zh-CN" sz="1400" b="0" i="1">
                        <a:solidFill>
                          <a:srgbClr val="000066"/>
                        </a:solidFill>
                        <a:latin typeface="Cambria Math" panose="02040503050406030204" pitchFamily="18" charset="0"/>
                        <a:ea typeface="微软雅黑" panose="020B0503020204020204" pitchFamily="34" charset="-122"/>
                      </a:rPr>
                      <m:t>γ</m:t>
                    </m:r>
                    <m:r>
                      <a:rPr lang="en-US" altLang="zh-CN" sz="1400" b="0">
                        <a:solidFill>
                          <a:srgbClr val="000066"/>
                        </a:solidFill>
                        <a:latin typeface="Cambria Math" panose="02040503050406030204" pitchFamily="18" charset="0"/>
                        <a:ea typeface="微软雅黑" panose="020B0503020204020204" pitchFamily="34" charset="-122"/>
                      </a:rPr>
                      <m:t>&gt;</m:t>
                    </m:r>
                    <m:r>
                      <a:rPr lang="en-US" altLang="zh-CN" sz="1400" b="0">
                        <a:solidFill>
                          <a:srgbClr val="000066"/>
                        </a:solidFill>
                        <a:latin typeface="Cambria Math" panose="02040503050406030204" pitchFamily="18" charset="0"/>
                        <a:ea typeface="微软雅黑" panose="020B0503020204020204" pitchFamily="34" charset="-122"/>
                      </a:rPr>
                      <m:t>1</m:t>
                    </m:r>
                  </m:oMath>
                </a14:m>
                <a:r>
                  <a:rPr lang="zh-CN" altLang="zh-CN" sz="1400" dirty="0">
                    <a:solidFill>
                      <a:srgbClr val="000066"/>
                    </a:solidFill>
                    <a:latin typeface="微软雅黑" panose="020B0503020204020204" pitchFamily="34" charset="-122"/>
                    <a:ea typeface="微软雅黑" panose="020B0503020204020204" pitchFamily="34" charset="-122"/>
                  </a:rPr>
                  <a:t>时，增强高亮度区域像素的对比度</a:t>
                </a:r>
                <a:r>
                  <a:rPr lang="zh-CN" altLang="en-US" sz="1400" dirty="0">
                    <a:solidFill>
                      <a:srgbClr val="000066"/>
                    </a:solidFill>
                    <a:latin typeface="微软雅黑" panose="020B0503020204020204" pitchFamily="34" charset="-122"/>
                    <a:ea typeface="微软雅黑" panose="020B0503020204020204" pitchFamily="34" charset="-122"/>
                  </a:rPr>
                  <a:t>（指数变化）</a:t>
                </a:r>
                <a:endParaRPr lang="en-US" altLang="zh-CN" sz="1400" dirty="0">
                  <a:solidFill>
                    <a:srgbClr val="000066"/>
                  </a:solidFill>
                  <a:latin typeface="微软雅黑" panose="020B0503020204020204" pitchFamily="34" charset="-122"/>
                  <a:ea typeface="微软雅黑" panose="020B0503020204020204" pitchFamily="34" charset="-122"/>
                </a:endParaRPr>
              </a:p>
              <a:p>
                <a:pPr marL="1017905" marR="5080" indent="-285750">
                  <a:lnSpc>
                    <a:spcPct val="128000"/>
                  </a:lnSpc>
                  <a:spcBef>
                    <a:spcPts val="435"/>
                  </a:spcBef>
                  <a:spcAft>
                    <a:spcPts val="250"/>
                  </a:spcAft>
                  <a:buFont typeface="Arial" panose="020B0604020202020204" pitchFamily="34" charset="0"/>
                  <a:buChar char="•"/>
                </a:pPr>
                <a:r>
                  <a:rPr lang="zh-CN" altLang="zh-CN" sz="1400" dirty="0">
                    <a:solidFill>
                      <a:srgbClr val="000066"/>
                    </a:solidFill>
                    <a:latin typeface="微软雅黑" panose="020B0503020204020204" pitchFamily="34" charset="-122"/>
                    <a:ea typeface="微软雅黑" panose="020B0503020204020204" pitchFamily="34" charset="-122"/>
                  </a:rPr>
                  <a:t>当参数</a:t>
                </a:r>
                <a14:m>
                  <m:oMath xmlns:m="http://schemas.openxmlformats.org/officeDocument/2006/math">
                    <m:r>
                      <m:rPr>
                        <m:sty m:val="p"/>
                      </m:rPr>
                      <a:rPr lang="en-US" altLang="zh-CN" sz="1400" b="0" i="1">
                        <a:solidFill>
                          <a:srgbClr val="000066"/>
                        </a:solidFill>
                        <a:latin typeface="Cambria Math" panose="02040503050406030204" pitchFamily="18" charset="0"/>
                        <a:ea typeface="微软雅黑" panose="020B0503020204020204" pitchFamily="34" charset="-122"/>
                      </a:rPr>
                      <m:t>γ</m:t>
                    </m:r>
                    <m:r>
                      <a:rPr lang="en-US" altLang="zh-CN" sz="1400" b="0">
                        <a:solidFill>
                          <a:srgbClr val="000066"/>
                        </a:solidFill>
                        <a:latin typeface="Cambria Math" panose="02040503050406030204" pitchFamily="18" charset="0"/>
                        <a:ea typeface="微软雅黑" panose="020B0503020204020204" pitchFamily="34" charset="-122"/>
                      </a:rPr>
                      <m:t>&lt;</m:t>
                    </m:r>
                    <m:r>
                      <a:rPr lang="en-US" altLang="zh-CN" sz="1400" b="0">
                        <a:solidFill>
                          <a:srgbClr val="000066"/>
                        </a:solidFill>
                        <a:latin typeface="Cambria Math" panose="02040503050406030204" pitchFamily="18" charset="0"/>
                        <a:ea typeface="微软雅黑" panose="020B0503020204020204" pitchFamily="34" charset="-122"/>
                      </a:rPr>
                      <m:t>1</m:t>
                    </m:r>
                  </m:oMath>
                </a14:m>
                <a:r>
                  <a:rPr lang="zh-CN" altLang="zh-CN" sz="1400" dirty="0">
                    <a:solidFill>
                      <a:srgbClr val="000066"/>
                    </a:solidFill>
                    <a:latin typeface="微软雅黑" panose="020B0503020204020204" pitchFamily="34" charset="-122"/>
                    <a:ea typeface="微软雅黑" panose="020B0503020204020204" pitchFamily="34" charset="-122"/>
                  </a:rPr>
                  <a:t>时</a:t>
                </a:r>
                <a:r>
                  <a:rPr lang="zh-CN" altLang="en-US" sz="1400" dirty="0">
                    <a:solidFill>
                      <a:srgbClr val="000066"/>
                    </a:solidFill>
                    <a:latin typeface="微软雅黑" panose="020B0503020204020204" pitchFamily="34" charset="-122"/>
                    <a:ea typeface="微软雅黑" panose="020B0503020204020204" pitchFamily="34" charset="-122"/>
                  </a:rPr>
                  <a:t>，</a:t>
                </a:r>
                <a:r>
                  <a:rPr lang="zh-CN" altLang="zh-CN" sz="1400" dirty="0">
                    <a:solidFill>
                      <a:srgbClr val="000066"/>
                    </a:solidFill>
                    <a:latin typeface="微软雅黑" panose="020B0503020204020204" pitchFamily="34" charset="-122"/>
                    <a:ea typeface="微软雅黑" panose="020B0503020204020204" pitchFamily="34" charset="-122"/>
                  </a:rPr>
                  <a:t>作用相反</a:t>
                </a:r>
                <a:r>
                  <a:rPr lang="zh-CN" altLang="en-US" sz="1400" dirty="0">
                    <a:solidFill>
                      <a:srgbClr val="000066"/>
                    </a:solidFill>
                    <a:latin typeface="微软雅黑" panose="020B0503020204020204" pitchFamily="34" charset="-122"/>
                    <a:ea typeface="微软雅黑" panose="020B0503020204020204" pitchFamily="34" charset="-122"/>
                  </a:rPr>
                  <a:t>（</a:t>
                </a:r>
                <a:r>
                  <a:rPr lang="zh-CN" altLang="zh-CN" sz="1400" dirty="0">
                    <a:solidFill>
                      <a:srgbClr val="000066"/>
                    </a:solidFill>
                    <a:latin typeface="微软雅黑" panose="020B0503020204020204" pitchFamily="34" charset="-122"/>
                    <a:ea typeface="微软雅黑" panose="020B0503020204020204" pitchFamily="34" charset="-122"/>
                  </a:rPr>
                  <a:t>对数变</a:t>
                </a:r>
                <a:r>
                  <a:rPr lang="zh-CN" altLang="en-US" sz="1400" dirty="0">
                    <a:solidFill>
                      <a:srgbClr val="000066"/>
                    </a:solidFill>
                    <a:latin typeface="微软雅黑" panose="020B0503020204020204" pitchFamily="34" charset="-122"/>
                    <a:ea typeface="微软雅黑" panose="020B0503020204020204" pitchFamily="34" charset="-122"/>
                  </a:rPr>
                  <a:t>换）</a:t>
                </a:r>
                <a:endParaRPr lang="en-US" altLang="zh-CN" sz="1400" dirty="0">
                  <a:solidFill>
                    <a:srgbClr val="000066"/>
                  </a:solidFill>
                  <a:latin typeface="微软雅黑" panose="020B0503020204020204" pitchFamily="34" charset="-122"/>
                  <a:ea typeface="微软雅黑" panose="020B0503020204020204" pitchFamily="34" charset="-122"/>
                </a:endParaRPr>
              </a:p>
              <a:p>
                <a:pPr marL="1017905" marR="5080" indent="-285750">
                  <a:lnSpc>
                    <a:spcPct val="128000"/>
                  </a:lnSpc>
                  <a:spcBef>
                    <a:spcPts val="435"/>
                  </a:spcBef>
                  <a:spcAft>
                    <a:spcPts val="250"/>
                  </a:spcAft>
                  <a:buFont typeface="Arial" panose="020B0604020202020204" pitchFamily="34" charset="0"/>
                  <a:buChar char="•"/>
                </a:pPr>
                <a:r>
                  <a:rPr lang="zh-CN" altLang="zh-CN" sz="1400" dirty="0">
                    <a:solidFill>
                      <a:srgbClr val="000066"/>
                    </a:solidFill>
                    <a:latin typeface="微软雅黑" panose="020B0503020204020204" pitchFamily="34" charset="-122"/>
                    <a:ea typeface="微软雅黑" panose="020B0503020204020204" pitchFamily="34" charset="-122"/>
                  </a:rPr>
                  <a:t>参数</a:t>
                </a:r>
                <a14:m>
                  <m:oMath xmlns:m="http://schemas.openxmlformats.org/officeDocument/2006/math">
                    <m:r>
                      <m:rPr>
                        <m:sty m:val="p"/>
                      </m:rPr>
                      <a:rPr lang="en-US" altLang="zh-CN" sz="1400" b="0" i="1">
                        <a:solidFill>
                          <a:srgbClr val="000066"/>
                        </a:solidFill>
                        <a:latin typeface="Cambria Math" panose="02040503050406030204" pitchFamily="18" charset="0"/>
                        <a:ea typeface="微软雅黑" panose="020B0503020204020204" pitchFamily="34" charset="-122"/>
                      </a:rPr>
                      <m:t>c</m:t>
                    </m:r>
                  </m:oMath>
                </a14:m>
                <a:r>
                  <a:rPr lang="zh-CN" altLang="zh-CN" sz="1400" dirty="0">
                    <a:solidFill>
                      <a:srgbClr val="000066"/>
                    </a:solidFill>
                    <a:latin typeface="微软雅黑" panose="020B0503020204020204" pitchFamily="34" charset="-122"/>
                    <a:ea typeface="微软雅黑" panose="020B0503020204020204" pitchFamily="34" charset="-122"/>
                  </a:rPr>
                  <a:t>执行灰度范围伸缩</a:t>
                </a:r>
                <a:endParaRPr lang="zh-CN" altLang="en-US" sz="1400" dirty="0">
                  <a:solidFill>
                    <a:srgbClr val="000066"/>
                  </a:solidFill>
                  <a:latin typeface="微软雅黑" panose="020B0503020204020204" pitchFamily="34" charset="-122"/>
                  <a:ea typeface="微软雅黑" panose="020B0503020204020204" pitchFamily="3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255058" y="1882833"/>
                <a:ext cx="6100761" cy="1072986"/>
              </a:xfrm>
              <a:prstGeom prst="rect">
                <a:avLst/>
              </a:prstGeom>
              <a:blipFill rotWithShape="1">
                <a:blip r:embed="rId2"/>
                <a:stretch>
                  <a:fillRect l="-7" t="-5" r="2" b="49"/>
                </a:stretch>
              </a:blipFill>
            </p:spPr>
            <p:txBody>
              <a:bodyPr/>
              <a:lstStyle/>
              <a:p>
                <a:r>
                  <a:rPr lang="zh-CN" altLang="en-US">
                    <a:noFill/>
                  </a:rPr>
                  <a:t> </a:t>
                </a:r>
              </a:p>
            </p:txBody>
          </p:sp>
        </mc:Fallback>
      </mc:AlternateContent>
      <p:pic>
        <p:nvPicPr>
          <p:cNvPr id="9" name="图片 8"/>
          <p:cNvPicPr>
            <a:picLocks noChangeAspect="1"/>
          </p:cNvPicPr>
          <p:nvPr/>
        </p:nvPicPr>
        <p:blipFill>
          <a:blip r:embed="rId3"/>
          <a:stretch>
            <a:fillRect/>
          </a:stretch>
        </p:blipFill>
        <p:spPr>
          <a:xfrm>
            <a:off x="1084455" y="3270636"/>
            <a:ext cx="2313176" cy="1705477"/>
          </a:xfrm>
          <a:prstGeom prst="rect">
            <a:avLst/>
          </a:prstGeom>
        </p:spPr>
      </p:pic>
      <p:pic>
        <p:nvPicPr>
          <p:cNvPr id="11" name="图片 10"/>
          <p:cNvPicPr>
            <a:picLocks noChangeAspect="1"/>
          </p:cNvPicPr>
          <p:nvPr/>
        </p:nvPicPr>
        <p:blipFill>
          <a:blip r:embed="rId4"/>
          <a:stretch>
            <a:fillRect/>
          </a:stretch>
        </p:blipFill>
        <p:spPr>
          <a:xfrm>
            <a:off x="3865392" y="2971691"/>
            <a:ext cx="2027406" cy="2004422"/>
          </a:xfrm>
          <a:prstGeom prst="rect">
            <a:avLst/>
          </a:prstGeom>
        </p:spPr>
      </p:pic>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10" name="文本框 9"/>
          <p:cNvSpPr txBox="1"/>
          <p:nvPr/>
        </p:nvSpPr>
        <p:spPr>
          <a:xfrm>
            <a:off x="5542132" y="175128"/>
            <a:ext cx="1163472"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点</a:t>
            </a:r>
            <a:r>
              <a:rPr lang="zh-CN" altLang="en-US" sz="1600" b="1" dirty="0" smtClean="0">
                <a:solidFill>
                  <a:schemeClr val="bg1"/>
                </a:solidFill>
                <a:latin typeface="微软雅黑" panose="020B0503020204020204" pitchFamily="34" charset="-122"/>
                <a:ea typeface="微软雅黑" panose="020B0503020204020204" pitchFamily="34" charset="-122"/>
              </a:rPr>
              <a:t>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5696" y="104707"/>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4.4</a:t>
            </a:r>
            <a:r>
              <a:rPr lang="zh-CN" altLang="en-US" sz="1600" b="1" dirty="0">
                <a:solidFill>
                  <a:srgbClr val="000000"/>
                </a:solidFill>
                <a:latin typeface="微软雅黑" panose="020B0503020204020204" pitchFamily="34" charset="-122"/>
                <a:ea typeface="微软雅黑" panose="020B0503020204020204" pitchFamily="34" charset="-122"/>
              </a:rPr>
              <a:t> 图像点运算：基本灰度级变换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1853392"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4.4.6 </a:t>
            </a:r>
            <a:r>
              <a:rPr lang="zh-CN" altLang="en-US" sz="1600" b="1" dirty="0">
                <a:solidFill>
                  <a:srgbClr val="000066"/>
                </a:solidFill>
                <a:latin typeface="微软雅黑" panose="020B0503020204020204" pitchFamily="34" charset="-122"/>
                <a:ea typeface="微软雅黑" panose="020B0503020204020204" pitchFamily="34" charset="-122"/>
              </a:rPr>
              <a:t>幂律变换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7" name="矩形 6"/>
          <p:cNvSpPr/>
          <p:nvPr/>
        </p:nvSpPr>
        <p:spPr>
          <a:xfrm>
            <a:off x="138550" y="1263019"/>
            <a:ext cx="6376550" cy="2092881"/>
          </a:xfrm>
          <a:prstGeom prst="rect">
            <a:avLst/>
          </a:prstGeom>
        </p:spPr>
        <p:txBody>
          <a:bodyPr wrap="square">
            <a:spAutoFit/>
          </a:bodyPr>
          <a:lstStyle/>
          <a:p>
            <a:pPr marL="732155" marR="5080">
              <a:lnSpc>
                <a:spcPct val="150000"/>
              </a:lnSpc>
              <a:spcBef>
                <a:spcPts val="435"/>
              </a:spcBef>
            </a:pPr>
            <a:r>
              <a:rPr lang="zh-CN" altLang="en-US" sz="1600" b="1" dirty="0">
                <a:solidFill>
                  <a:srgbClr val="000066"/>
                </a:solidFill>
                <a:latin typeface="微软雅黑" panose="020B0503020204020204" pitchFamily="34" charset="-122"/>
                <a:ea typeface="微软雅黑" panose="020B0503020204020204" pitchFamily="34" charset="-122"/>
              </a:rPr>
              <a:t>常见应用：伽马校正（</a:t>
            </a:r>
            <a:r>
              <a:rPr lang="en-US" altLang="zh-CN" sz="1600" b="1" dirty="0">
                <a:solidFill>
                  <a:srgbClr val="000066"/>
                </a:solidFill>
                <a:latin typeface="微软雅黑" panose="020B0503020204020204" pitchFamily="34" charset="-122"/>
                <a:ea typeface="微软雅黑" panose="020B0503020204020204" pitchFamily="34" charset="-122"/>
              </a:rPr>
              <a:t>Gamma correction</a:t>
            </a:r>
            <a:r>
              <a:rPr lang="zh-CN" altLang="en-US"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32155" marR="5080">
              <a:lnSpc>
                <a:spcPct val="150000"/>
              </a:lnSpc>
              <a:spcBef>
                <a:spcPts val="435"/>
              </a:spcBef>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017905" marR="5080" indent="-285750">
              <a:lnSpc>
                <a:spcPct val="150000"/>
              </a:lnSpc>
              <a:spcBef>
                <a:spcPts val="435"/>
              </a:spcBef>
              <a:buFont typeface="Arial" panose="020B0604020202020204" pitchFamily="34" charset="0"/>
              <a:buChar char="•"/>
            </a:pPr>
            <a:r>
              <a:rPr lang="zh-CN" altLang="en-US" sz="1600" dirty="0">
                <a:solidFill>
                  <a:srgbClr val="000066"/>
                </a:solidFill>
                <a:latin typeface="微软雅黑" panose="020B0503020204020204" pitchFamily="34" charset="-122"/>
                <a:ea typeface="微软雅黑" panose="020B0503020204020204" pitchFamily="34" charset="-122"/>
              </a:rPr>
              <a:t>是针对影片或是影像系统里光线辉度（</a:t>
            </a:r>
            <a:r>
              <a:rPr lang="en-US" altLang="zh-CN" sz="1600" dirty="0">
                <a:solidFill>
                  <a:srgbClr val="000066"/>
                </a:solidFill>
                <a:latin typeface="微软雅黑" panose="020B0503020204020204" pitchFamily="34" charset="-122"/>
                <a:ea typeface="微软雅黑" panose="020B0503020204020204" pitchFamily="34" charset="-122"/>
              </a:rPr>
              <a:t>luminance</a:t>
            </a:r>
            <a:r>
              <a:rPr lang="zh-CN" altLang="en-US" sz="1600" dirty="0">
                <a:solidFill>
                  <a:srgbClr val="000066"/>
                </a:solidFill>
                <a:latin typeface="微软雅黑" panose="020B0503020204020204" pitchFamily="34" charset="-122"/>
                <a:ea typeface="微软雅黑" panose="020B0503020204020204" pitchFamily="34" charset="-122"/>
              </a:rPr>
              <a:t>）或是三色刺激值（</a:t>
            </a:r>
            <a:r>
              <a:rPr lang="en-US" altLang="zh-CN" sz="1600" dirty="0">
                <a:solidFill>
                  <a:srgbClr val="000066"/>
                </a:solidFill>
                <a:latin typeface="微软雅黑" panose="020B0503020204020204" pitchFamily="34" charset="-122"/>
                <a:ea typeface="微软雅黑" panose="020B0503020204020204" pitchFamily="34" charset="-122"/>
              </a:rPr>
              <a:t>tri-stimulus values</a:t>
            </a:r>
            <a:r>
              <a:rPr lang="zh-CN" altLang="en-US" sz="1600" dirty="0">
                <a:solidFill>
                  <a:srgbClr val="000066"/>
                </a:solidFill>
                <a:latin typeface="微软雅黑" panose="020B0503020204020204" pitchFamily="34" charset="-122"/>
                <a:ea typeface="微软雅黑" panose="020B0503020204020204" pitchFamily="34" charset="-122"/>
              </a:rPr>
              <a:t>）的非线性运算</a:t>
            </a:r>
            <a:endParaRPr lang="en-US" altLang="zh-CN" sz="1600" dirty="0">
              <a:solidFill>
                <a:srgbClr val="000066"/>
              </a:solidFill>
              <a:latin typeface="微软雅黑" panose="020B0503020204020204" pitchFamily="34" charset="-122"/>
              <a:ea typeface="微软雅黑" panose="020B0503020204020204" pitchFamily="34" charset="-122"/>
            </a:endParaRPr>
          </a:p>
          <a:p>
            <a:pPr marL="1017905" marR="5080" indent="-285750">
              <a:lnSpc>
                <a:spcPct val="150000"/>
              </a:lnSpc>
              <a:spcBef>
                <a:spcPts val="435"/>
              </a:spcBef>
              <a:buFont typeface="Arial" panose="020B0604020202020204" pitchFamily="34" charset="0"/>
              <a:buChar char="•"/>
            </a:pPr>
            <a:r>
              <a:rPr lang="zh-CN" altLang="en-US" sz="1600" dirty="0">
                <a:solidFill>
                  <a:srgbClr val="000066"/>
                </a:solidFill>
                <a:latin typeface="微软雅黑" panose="020B0503020204020204" pitchFamily="34" charset="-122"/>
                <a:ea typeface="微软雅黑" panose="020B0503020204020204" pitchFamily="34" charset="-122"/>
              </a:rPr>
              <a:t>对呈现非线性输出特性的电脑显示器进行的图像校正</a:t>
            </a:r>
            <a:endParaRPr lang="zh-CN" altLang="en-US" sz="1600" dirty="0">
              <a:solidFill>
                <a:srgbClr val="00006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542132" y="175128"/>
            <a:ext cx="1163472"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点</a:t>
            </a:r>
            <a:r>
              <a:rPr lang="zh-CN" altLang="en-US" sz="1600" b="1" dirty="0" smtClean="0">
                <a:solidFill>
                  <a:schemeClr val="bg1"/>
                </a:solidFill>
                <a:latin typeface="微软雅黑" panose="020B0503020204020204" pitchFamily="34" charset="-122"/>
                <a:ea typeface="微软雅黑" panose="020B0503020204020204" pitchFamily="34" charset="-122"/>
              </a:rPr>
              <a:t>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a:off x="401528" y="1017153"/>
            <a:ext cx="0" cy="2545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74345" y="1595755"/>
            <a:ext cx="6320155" cy="3138170"/>
          </a:xfrm>
          <a:prstGeom prst="rect">
            <a:avLst/>
          </a:prstGeom>
        </p:spPr>
        <p:txBody>
          <a:bodyPr wrap="square">
            <a:spAutoFit/>
          </a:bodyPr>
          <a:lstStyle/>
          <a:p>
            <a:pPr indent="0">
              <a:lnSpc>
                <a:spcPct val="150000"/>
              </a:lnSpc>
              <a:buFont typeface="Wingdings" panose="05000000000000000000" pitchFamily="2" charset="2"/>
              <a:buNone/>
            </a:pPr>
            <a:r>
              <a:rPr lang="en-US" altLang="zh-CN" sz="4400" b="1" dirty="0">
                <a:solidFill>
                  <a:srgbClr val="000066"/>
                </a:solidFill>
                <a:latin typeface="微软雅黑" panose="020B0503020204020204" pitchFamily="34" charset="-122"/>
                <a:ea typeface="微软雅黑" panose="020B0503020204020204" pitchFamily="34" charset="-122"/>
              </a:rPr>
              <a:t>4.5 </a:t>
            </a:r>
            <a:r>
              <a:rPr lang="en-US" altLang="zh-CN" sz="4400" b="1" dirty="0">
                <a:solidFill>
                  <a:srgbClr val="000066"/>
                </a:solidFill>
                <a:latin typeface="微软雅黑" panose="020B0503020204020204" pitchFamily="34" charset="-122"/>
                <a:ea typeface="微软雅黑" panose="020B0503020204020204" pitchFamily="34" charset="-122"/>
                <a:sym typeface="+mn-ea"/>
              </a:rPr>
              <a:t>图像点运算：			</a:t>
            </a:r>
            <a:r>
              <a:rPr lang="zh-CN" altLang="en-US" sz="4400" b="1" dirty="0">
                <a:solidFill>
                  <a:srgbClr val="000066"/>
                </a:solidFill>
                <a:latin typeface="微软雅黑" panose="020B0503020204020204" pitchFamily="34" charset="-122"/>
                <a:ea typeface="微软雅黑" panose="020B0503020204020204" pitchFamily="34" charset="-122"/>
                <a:sym typeface="+mn-ea"/>
              </a:rPr>
              <a:t>基于直方图的变化</a:t>
            </a:r>
            <a:endParaRPr lang="en-US" altLang="zh-CN" sz="4400" b="1" dirty="0">
              <a:solidFill>
                <a:srgbClr val="000066"/>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en-US" altLang="zh-CN" sz="4400" b="1" dirty="0">
                <a:solidFill>
                  <a:srgbClr val="000066"/>
                </a:solidFill>
                <a:latin typeface="微软雅黑" panose="020B0503020204020204" pitchFamily="34" charset="-122"/>
                <a:ea typeface="微软雅黑" panose="020B0503020204020204" pitchFamily="34" charset="-122"/>
              </a:rPr>
              <a:t>	</a:t>
            </a:r>
            <a:endParaRPr lang="en-US" altLang="zh-CN" sz="4400" b="1" dirty="0">
              <a:solidFill>
                <a:srgbClr val="000066"/>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4.5</a:t>
            </a:r>
            <a:r>
              <a:rPr lang="zh-CN" altLang="en-US" sz="1600" b="1" dirty="0">
                <a:solidFill>
                  <a:srgbClr val="000000"/>
                </a:solidFill>
                <a:latin typeface="微软雅黑" panose="020B0503020204020204" pitchFamily="34" charset="-122"/>
                <a:ea typeface="微软雅黑" panose="020B0503020204020204" pitchFamily="34" charset="-122"/>
              </a:rPr>
              <a:t> 图像点运算：基于直方图的变化</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1853392"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4.5.1 </a:t>
            </a:r>
            <a:r>
              <a:rPr lang="zh-CN" altLang="en-US" sz="1600" b="1" dirty="0">
                <a:solidFill>
                  <a:srgbClr val="000066"/>
                </a:solidFill>
                <a:latin typeface="微软雅黑" panose="020B0503020204020204" pitchFamily="34" charset="-122"/>
                <a:ea typeface="微软雅黑" panose="020B0503020204020204" pitchFamily="34" charset="-122"/>
              </a:rPr>
              <a:t>基本原理</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7" name="矩形 6"/>
          <p:cNvSpPr/>
          <p:nvPr/>
        </p:nvSpPr>
        <p:spPr>
          <a:xfrm>
            <a:off x="-133537" y="1372156"/>
            <a:ext cx="6759044" cy="1323119"/>
          </a:xfrm>
          <a:prstGeom prst="rect">
            <a:avLst/>
          </a:prstGeom>
        </p:spPr>
        <p:txBody>
          <a:bodyPr wrap="square">
            <a:spAutoFit/>
          </a:bodyPr>
          <a:lstStyle/>
          <a:p>
            <a:pPr marL="1017905" marR="5080" indent="-285750">
              <a:lnSpc>
                <a:spcPct val="128000"/>
              </a:lnSpc>
              <a:spcBef>
                <a:spcPts val="435"/>
              </a:spcBef>
              <a:buFont typeface="Arial" panose="020B0604020202020204" pitchFamily="34" charset="0"/>
              <a:buChar char="•"/>
            </a:pPr>
            <a:r>
              <a:rPr lang="zh-CN" altLang="en-US" sz="1400" dirty="0">
                <a:solidFill>
                  <a:srgbClr val="000066"/>
                </a:solidFill>
                <a:latin typeface="微软雅黑" panose="020B0503020204020204" pitchFamily="34" charset="-122"/>
                <a:ea typeface="微软雅黑" panose="020B0503020204020204" pitchFamily="34" charset="-122"/>
              </a:rPr>
              <a:t>图像的直方图是一个关于图像灰度级别的离散函数</a:t>
            </a:r>
            <a:endParaRPr lang="en-US" altLang="zh-CN" sz="1400" dirty="0">
              <a:solidFill>
                <a:srgbClr val="000066"/>
              </a:solidFill>
              <a:latin typeface="微软雅黑" panose="020B0503020204020204" pitchFamily="34" charset="-122"/>
              <a:ea typeface="微软雅黑" panose="020B0503020204020204" pitchFamily="34" charset="-122"/>
            </a:endParaRPr>
          </a:p>
          <a:p>
            <a:pPr marL="1189355" marR="5080" lvl="1">
              <a:lnSpc>
                <a:spcPct val="128000"/>
              </a:lnSpc>
              <a:spcBef>
                <a:spcPts val="435"/>
              </a:spcBef>
            </a:pPr>
            <a:r>
              <a:rPr lang="zh-CN" altLang="en-US" sz="1400" dirty="0">
                <a:solidFill>
                  <a:srgbClr val="000066"/>
                </a:solidFill>
                <a:latin typeface="微软雅黑" panose="020B0503020204020204" pitchFamily="34" charset="-122"/>
                <a:ea typeface="微软雅黑" panose="020B0503020204020204" pitchFamily="34" charset="-122"/>
              </a:rPr>
              <a:t>图像中具有该灰度级的像素个数</a:t>
            </a:r>
            <a:endParaRPr lang="en-US" altLang="zh-CN" sz="1400" dirty="0">
              <a:solidFill>
                <a:srgbClr val="000066"/>
              </a:solidFill>
              <a:latin typeface="微软雅黑" panose="020B0503020204020204" pitchFamily="34" charset="-122"/>
              <a:ea typeface="微软雅黑" panose="020B0503020204020204" pitchFamily="34" charset="-122"/>
            </a:endParaRPr>
          </a:p>
          <a:p>
            <a:pPr marL="1017905" marR="5080" indent="-285750">
              <a:lnSpc>
                <a:spcPct val="128000"/>
              </a:lnSpc>
              <a:spcBef>
                <a:spcPts val="435"/>
              </a:spcBef>
              <a:buFont typeface="Arial" panose="020B0604020202020204" pitchFamily="34" charset="0"/>
              <a:buChar char="•"/>
            </a:pPr>
            <a:r>
              <a:rPr lang="zh-CN" altLang="en-US" sz="1400" dirty="0">
                <a:solidFill>
                  <a:srgbClr val="000066"/>
                </a:solidFill>
                <a:latin typeface="微软雅黑" panose="020B0503020204020204" pitchFamily="34" charset="-122"/>
                <a:ea typeface="微软雅黑" panose="020B0503020204020204" pitchFamily="34" charset="-122"/>
              </a:rPr>
              <a:t>该离散函数 </a:t>
            </a:r>
            <a:r>
              <a:rPr lang="en-US" altLang="zh-CN" sz="1400" dirty="0">
                <a:solidFill>
                  <a:srgbClr val="000066"/>
                </a:solidFill>
                <a:latin typeface="微软雅黑" panose="020B0503020204020204" pitchFamily="34" charset="-122"/>
                <a:ea typeface="微软雅黑" panose="020B0503020204020204" pitchFamily="34" charset="-122"/>
              </a:rPr>
              <a:t>= </a:t>
            </a:r>
            <a:r>
              <a:rPr lang="zh-CN" altLang="en-US" sz="1400" dirty="0">
                <a:solidFill>
                  <a:srgbClr val="000066"/>
                </a:solidFill>
                <a:latin typeface="微软雅黑" panose="020B0503020204020204" pitchFamily="34" charset="-122"/>
                <a:ea typeface="微软雅黑" panose="020B0503020204020204" pitchFamily="34" charset="-122"/>
              </a:rPr>
              <a:t>图像中具有相同灰度值的像素出现的概率密度函数</a:t>
            </a:r>
            <a:endParaRPr lang="en-US" altLang="zh-CN" sz="1400" dirty="0">
              <a:solidFill>
                <a:srgbClr val="000066"/>
              </a:solidFill>
              <a:latin typeface="微软雅黑" panose="020B0503020204020204" pitchFamily="34" charset="-122"/>
              <a:ea typeface="微软雅黑" panose="020B0503020204020204" pitchFamily="34" charset="-122"/>
            </a:endParaRPr>
          </a:p>
          <a:p>
            <a:pPr marL="1017905" marR="5080" indent="-285750">
              <a:lnSpc>
                <a:spcPct val="128000"/>
              </a:lnSpc>
              <a:spcBef>
                <a:spcPts val="435"/>
              </a:spcBef>
              <a:buFont typeface="Arial" panose="020B0604020202020204" pitchFamily="34" charset="0"/>
              <a:buChar char="•"/>
            </a:pPr>
            <a:r>
              <a:rPr lang="zh-CN" altLang="en-US" sz="1400" dirty="0">
                <a:solidFill>
                  <a:srgbClr val="000066"/>
                </a:solidFill>
                <a:latin typeface="微软雅黑" panose="020B0503020204020204" pitchFamily="34" charset="-122"/>
                <a:ea typeface="微软雅黑" panose="020B0503020204020204" pitchFamily="34" charset="-122"/>
              </a:rPr>
              <a:t>一个像素的灰度值就是随机试验过程中的一个随机变量</a:t>
            </a:r>
            <a:endParaRPr lang="zh-CN" altLang="en-US" sz="1400" dirty="0">
              <a:solidFill>
                <a:srgbClr val="00006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355167" y="175128"/>
            <a:ext cx="13419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直方图变换</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4.5</a:t>
            </a:r>
            <a:r>
              <a:rPr lang="zh-CN" altLang="en-US" sz="1600" b="1" dirty="0">
                <a:solidFill>
                  <a:srgbClr val="000000"/>
                </a:solidFill>
                <a:latin typeface="微软雅黑" panose="020B0503020204020204" pitchFamily="34" charset="-122"/>
                <a:ea typeface="微软雅黑" panose="020B0503020204020204" pitchFamily="34" charset="-122"/>
              </a:rPr>
              <a:t> 图像点运算：基于直方图的变化</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1853392"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4.5.1 </a:t>
            </a:r>
            <a:r>
              <a:rPr lang="zh-CN" altLang="en-US" sz="1600" b="1" dirty="0">
                <a:solidFill>
                  <a:srgbClr val="000066"/>
                </a:solidFill>
                <a:latin typeface="微软雅黑" panose="020B0503020204020204" pitchFamily="34" charset="-122"/>
                <a:ea typeface="微软雅黑" panose="020B0503020204020204" pitchFamily="34" charset="-122"/>
              </a:rPr>
              <a:t>基本原理</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矩形 6"/>
              <p:cNvSpPr/>
              <p:nvPr/>
            </p:nvSpPr>
            <p:spPr>
              <a:xfrm>
                <a:off x="-161925" y="1103215"/>
                <a:ext cx="6759044" cy="2780826"/>
              </a:xfrm>
              <a:prstGeom prst="rect">
                <a:avLst/>
              </a:prstGeom>
            </p:spPr>
            <p:txBody>
              <a:bodyPr wrap="square">
                <a:spAutoFit/>
              </a:bodyPr>
              <a:lstStyle/>
              <a:p>
                <a:pPr marL="732155" marR="5080">
                  <a:lnSpc>
                    <a:spcPct val="128000"/>
                  </a:lnSpc>
                  <a:spcBef>
                    <a:spcPts val="435"/>
                  </a:spcBef>
                </a:pPr>
                <a:r>
                  <a:rPr lang="zh-CN" altLang="en-US" sz="1600" b="1" dirty="0">
                    <a:solidFill>
                      <a:srgbClr val="000066"/>
                    </a:solidFill>
                    <a:latin typeface="微软雅黑" panose="020B0503020204020204" pitchFamily="34" charset="-122"/>
                    <a:ea typeface="微软雅黑" panose="020B0503020204020204" pitchFamily="34" charset="-122"/>
                  </a:rPr>
                  <a:t>利用图像的直方图，设计灰度级变换，实现图像的对比度增强</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32155" marR="5080">
                  <a:lnSpc>
                    <a:spcPct val="128000"/>
                  </a:lnSpc>
                  <a:spcBef>
                    <a:spcPts val="435"/>
                  </a:spcBef>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732155" marR="5080">
                  <a:lnSpc>
                    <a:spcPct val="128000"/>
                  </a:lnSpc>
                  <a:spcBef>
                    <a:spcPts val="435"/>
                  </a:spcBef>
                </a:pPr>
                <a:r>
                  <a:rPr lang="en-US" altLang="zh-CN" sz="1400" dirty="0">
                    <a:solidFill>
                      <a:srgbClr val="000066"/>
                    </a:solidFill>
                    <a:latin typeface="微软雅黑" panose="020B0503020204020204" pitchFamily="34" charset="-122"/>
                    <a:ea typeface="微软雅黑" panose="020B0503020204020204" pitchFamily="34" charset="-122"/>
                  </a:rPr>
                  <a:t>Q1</a:t>
                </a:r>
                <a:r>
                  <a:rPr lang="zh-CN" altLang="en-US" sz="1400" dirty="0">
                    <a:solidFill>
                      <a:srgbClr val="000066"/>
                    </a:solidFill>
                    <a:latin typeface="微软雅黑" panose="020B0503020204020204" pitchFamily="34" charset="-122"/>
                    <a:ea typeface="微软雅黑" panose="020B0503020204020204" pitchFamily="34" charset="-122"/>
                  </a:rPr>
                  <a:t>：如何根据图像的直方图，判断图像对比度的好坏？</a:t>
                </a:r>
                <a:endParaRPr lang="en-US" altLang="zh-CN" sz="1400" dirty="0">
                  <a:solidFill>
                    <a:srgbClr val="000066"/>
                  </a:solidFill>
                  <a:latin typeface="微软雅黑" panose="020B0503020204020204" pitchFamily="34" charset="-122"/>
                  <a:ea typeface="微软雅黑" panose="020B0503020204020204" pitchFamily="34" charset="-122"/>
                </a:endParaRPr>
              </a:p>
              <a:p>
                <a:pPr marL="1475105" marR="5080" lvl="1" indent="-285750">
                  <a:lnSpc>
                    <a:spcPct val="128000"/>
                  </a:lnSpc>
                  <a:spcBef>
                    <a:spcPts val="435"/>
                  </a:spcBef>
                  <a:buFont typeface="Arial" panose="020B0604020202020204" pitchFamily="34" charset="0"/>
                  <a:buChar char="•"/>
                </a:pPr>
                <a:r>
                  <a:rPr lang="zh-CN" altLang="en-US" sz="1400" dirty="0">
                    <a:solidFill>
                      <a:srgbClr val="000066"/>
                    </a:solidFill>
                    <a:latin typeface="微软雅黑" panose="020B0503020204020204" pitchFamily="34" charset="-122"/>
                    <a:ea typeface="微软雅黑" panose="020B0503020204020204" pitchFamily="34" charset="-122"/>
                  </a:rPr>
                  <a:t>对比度好的图像具有“宽”的直方图，并且趋于平坦</a:t>
                </a:r>
                <a:endParaRPr lang="en-US" altLang="zh-CN" sz="1400" dirty="0">
                  <a:solidFill>
                    <a:srgbClr val="000066"/>
                  </a:solidFill>
                  <a:latin typeface="微软雅黑" panose="020B0503020204020204" pitchFamily="34" charset="-122"/>
                  <a:ea typeface="微软雅黑" panose="020B0503020204020204" pitchFamily="34" charset="-122"/>
                </a:endParaRPr>
              </a:p>
              <a:p>
                <a:pPr marL="732155" marR="5080">
                  <a:lnSpc>
                    <a:spcPct val="128000"/>
                  </a:lnSpc>
                  <a:spcBef>
                    <a:spcPts val="435"/>
                  </a:spcBef>
                </a:pPr>
                <a:r>
                  <a:rPr lang="en-US" altLang="zh-CN" sz="1400" dirty="0">
                    <a:solidFill>
                      <a:srgbClr val="000066"/>
                    </a:solidFill>
                    <a:latin typeface="微软雅黑" panose="020B0503020204020204" pitchFamily="34" charset="-122"/>
                    <a:ea typeface="微软雅黑" panose="020B0503020204020204" pitchFamily="34" charset="-122"/>
                  </a:rPr>
                  <a:t>Q2</a:t>
                </a:r>
                <a:r>
                  <a:rPr lang="zh-CN" altLang="en-US" sz="1400" dirty="0">
                    <a:solidFill>
                      <a:srgbClr val="000066"/>
                    </a:solidFill>
                    <a:latin typeface="微软雅黑" panose="020B0503020204020204" pitchFamily="34" charset="-122"/>
                    <a:ea typeface="微软雅黑" panose="020B0503020204020204" pitchFamily="34" charset="-122"/>
                  </a:rPr>
                  <a:t>：如何根据图像已有的直方图，设计灰度级变换，实现直方图的修改？</a:t>
                </a:r>
                <a:endParaRPr lang="en-US" altLang="zh-CN" sz="1400" dirty="0">
                  <a:solidFill>
                    <a:srgbClr val="000066"/>
                  </a:solidFill>
                  <a:latin typeface="微软雅黑" panose="020B0503020204020204" pitchFamily="34" charset="-122"/>
                  <a:ea typeface="微软雅黑" panose="020B0503020204020204" pitchFamily="34" charset="-122"/>
                </a:endParaRPr>
              </a:p>
              <a:p>
                <a:pPr marL="1475105" marR="5080" lvl="1" indent="-285750">
                  <a:lnSpc>
                    <a:spcPct val="128000"/>
                  </a:lnSpc>
                  <a:spcBef>
                    <a:spcPts val="435"/>
                  </a:spcBef>
                  <a:buFont typeface="Arial" panose="020B0604020202020204" pitchFamily="34" charset="0"/>
                  <a:buChar char="•"/>
                </a:pPr>
                <a:r>
                  <a:rPr lang="zh-CN" altLang="en-US" sz="1400" dirty="0">
                    <a:solidFill>
                      <a:srgbClr val="000066"/>
                    </a:solidFill>
                    <a:latin typeface="微软雅黑" panose="020B0503020204020204" pitchFamily="34" charset="-122"/>
                    <a:ea typeface="微软雅黑" panose="020B0503020204020204" pitchFamily="34" charset="-122"/>
                  </a:rPr>
                  <a:t>找到一个变换</a:t>
                </a:r>
                <a:r>
                  <a:rPr lang="en-US" altLang="zh-CN" sz="1400" dirty="0">
                    <a:solidFill>
                      <a:srgbClr val="000066"/>
                    </a:solidFill>
                    <a:latin typeface="微软雅黑" panose="020B0503020204020204" pitchFamily="34" charset="-122"/>
                    <a:ea typeface="微软雅黑" panose="020B0503020204020204" pitchFamily="34" charset="-122"/>
                  </a:rPr>
                  <a:t>	</a:t>
                </a:r>
                <a:endParaRPr lang="en-US" altLang="zh-CN" sz="1400" dirty="0">
                  <a:solidFill>
                    <a:srgbClr val="000066"/>
                  </a:solidFill>
                  <a:latin typeface="微软雅黑" panose="020B0503020204020204" pitchFamily="34" charset="-122"/>
                  <a:ea typeface="微软雅黑" panose="020B0503020204020204" pitchFamily="34" charset="-122"/>
                </a:endParaRPr>
              </a:p>
              <a:p>
                <a:pPr marL="1189355" marR="5080" lvl="1">
                  <a:lnSpc>
                    <a:spcPct val="128000"/>
                  </a:lnSpc>
                  <a:spcBef>
                    <a:spcPts val="435"/>
                  </a:spcBef>
                </a:pPr>
                <a:r>
                  <a:rPr lang="en-US" altLang="zh-CN" sz="1400" dirty="0">
                    <a:solidFill>
                      <a:srgbClr val="000066"/>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i="1">
                        <a:latin typeface="Cambria Math" panose="02040503050406030204" pitchFamily="18" charset="0"/>
                      </a:rPr>
                      <m:t>𝑠</m:t>
                    </m:r>
                    <m:r>
                      <m:rPr>
                        <m:nor/>
                      </m:rPr>
                      <a:rPr lang="en-US" altLang="zh-CN">
                        <a:latin typeface="Cambria Math" panose="02040503050406030204" pitchFamily="18" charset="0"/>
                      </a:rPr>
                      <m:t>=</m:t>
                    </m:r>
                    <m:r>
                      <m:rPr>
                        <m:nor/>
                      </m:rPr>
                      <a:rPr lang="en-US" altLang="zh-CN">
                        <a:latin typeface="Cambria Math" panose="02040503050406030204" pitchFamily="18" charset="0"/>
                      </a:rPr>
                      <m:t>M</m:t>
                    </m:r>
                    <m:d>
                      <m:dPr>
                        <m:ctrlPr>
                          <a:rPr lang="zh-CN" altLang="zh-CN" i="1">
                            <a:latin typeface="Cambria Math" panose="02040503050406030204" pitchFamily="18" charset="0"/>
                          </a:rPr>
                        </m:ctrlPr>
                      </m:dPr>
                      <m:e>
                        <m:r>
                          <a:rPr lang="en-US" altLang="zh-CN" i="1">
                            <a:latin typeface="Cambria Math" panose="02040503050406030204" pitchFamily="18" charset="0"/>
                          </a:rPr>
                          <m:t>𝑣</m:t>
                        </m:r>
                      </m:e>
                    </m:d>
                  </m:oMath>
                </a14:m>
                <a:r>
                  <a:rPr lang="en-US" altLang="zh-CN" sz="1400" dirty="0">
                    <a:solidFill>
                      <a:srgbClr val="000066"/>
                    </a:solidFill>
                    <a:latin typeface="微软雅黑" panose="020B0503020204020204" pitchFamily="34" charset="-122"/>
                    <a:ea typeface="微软雅黑" panose="020B0503020204020204" pitchFamily="34" charset="-122"/>
                  </a:rPr>
                  <a:t>	</a:t>
                </a:r>
                <a:endParaRPr lang="en-US" altLang="zh-CN" sz="1400" dirty="0">
                  <a:solidFill>
                    <a:srgbClr val="000066"/>
                  </a:solidFill>
                  <a:latin typeface="微软雅黑" panose="020B0503020204020204" pitchFamily="34" charset="-122"/>
                  <a:ea typeface="微软雅黑" panose="020B0503020204020204" pitchFamily="34" charset="-122"/>
                </a:endParaRPr>
              </a:p>
              <a:p>
                <a:pPr marL="1189355" marR="5080" lvl="1">
                  <a:lnSpc>
                    <a:spcPct val="128000"/>
                  </a:lnSpc>
                  <a:spcBef>
                    <a:spcPts val="435"/>
                  </a:spcBef>
                </a:pPr>
                <a:r>
                  <a:rPr lang="zh-CN" altLang="en-US" sz="1400" dirty="0">
                    <a:solidFill>
                      <a:srgbClr val="000066"/>
                    </a:solidFill>
                    <a:latin typeface="微软雅黑" panose="020B0503020204020204" pitchFamily="34" charset="-122"/>
                    <a:ea typeface="微软雅黑" panose="020B0503020204020204" pitchFamily="34" charset="-122"/>
                  </a:rPr>
                  <a:t>使得“窄”的图像直方图</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𝑣</m:t>
                        </m:r>
                      </m:sub>
                    </m:sSub>
                    <m:d>
                      <m:dPr>
                        <m:ctrlPr>
                          <a:rPr lang="zh-CN" altLang="zh-CN" sz="1400" i="1">
                            <a:latin typeface="Cambria Math" panose="02040503050406030204" pitchFamily="18" charset="0"/>
                          </a:rPr>
                        </m:ctrlPr>
                      </m:dPr>
                      <m:e>
                        <m:r>
                          <a:rPr lang="en-US" altLang="zh-CN" sz="1400" i="1">
                            <a:latin typeface="Cambria Math" panose="02040503050406030204" pitchFamily="18" charset="0"/>
                          </a:rPr>
                          <m:t>𝑣</m:t>
                        </m:r>
                      </m:e>
                    </m:d>
                  </m:oMath>
                </a14:m>
                <a:r>
                  <a:rPr lang="zh-CN" altLang="en-US" sz="1400" dirty="0">
                    <a:solidFill>
                      <a:srgbClr val="000066"/>
                    </a:solidFill>
                    <a:latin typeface="微软雅黑" panose="020B0503020204020204" pitchFamily="34" charset="-122"/>
                    <a:ea typeface="微软雅黑" panose="020B0503020204020204" pitchFamily="34" charset="-122"/>
                  </a:rPr>
                  <a:t>变换成“宽”的直方图</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𝑆</m:t>
                        </m:r>
                      </m:sub>
                    </m:sSub>
                    <m:d>
                      <m:dPr>
                        <m:ctrlPr>
                          <a:rPr lang="zh-CN" altLang="zh-CN" sz="1400" i="1">
                            <a:latin typeface="Cambria Math" panose="02040503050406030204" pitchFamily="18" charset="0"/>
                          </a:rPr>
                        </m:ctrlPr>
                      </m:dPr>
                      <m:e>
                        <m:r>
                          <a:rPr lang="en-US" altLang="zh-CN" sz="1400" i="1">
                            <a:latin typeface="Cambria Math" panose="02040503050406030204" pitchFamily="18" charset="0"/>
                          </a:rPr>
                          <m:t>𝑣</m:t>
                        </m:r>
                      </m:e>
                    </m:d>
                  </m:oMath>
                </a14:m>
                <a:endParaRPr lang="zh-CN" altLang="en-US" sz="1400" dirty="0">
                  <a:solidFill>
                    <a:srgbClr val="000066"/>
                  </a:solidFill>
                  <a:latin typeface="微软雅黑" panose="020B0503020204020204" pitchFamily="34" charset="-122"/>
                  <a:ea typeface="微软雅黑" panose="020B0503020204020204" pitchFamily="34" charset="-122"/>
                </a:endParaRPr>
              </a:p>
            </p:txBody>
          </p:sp>
        </mc:Choice>
        <mc:Fallback>
          <p:sp>
            <p:nvSpPr>
              <p:cNvPr id="7" name="矩形 6"/>
              <p:cNvSpPr>
                <a:spLocks noRot="1" noChangeAspect="1" noMove="1" noResize="1" noEditPoints="1" noAdjustHandles="1" noChangeArrowheads="1" noChangeShapeType="1" noTextEdit="1"/>
              </p:cNvSpPr>
              <p:nvPr/>
            </p:nvSpPr>
            <p:spPr>
              <a:xfrm>
                <a:off x="-161925" y="1103215"/>
                <a:ext cx="6759044" cy="2780826"/>
              </a:xfrm>
              <a:prstGeom prst="rect">
                <a:avLst/>
              </a:prstGeom>
              <a:blipFill rotWithShape="1">
                <a:blip r:embed="rId1"/>
                <a:stretch>
                  <a:fillRect t="-8" r="2" b="14"/>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355167" y="175128"/>
            <a:ext cx="13419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直方图变换</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4.5</a:t>
            </a:r>
            <a:r>
              <a:rPr lang="zh-CN" altLang="en-US" sz="1600" b="1" dirty="0">
                <a:solidFill>
                  <a:srgbClr val="000000"/>
                </a:solidFill>
                <a:latin typeface="微软雅黑" panose="020B0503020204020204" pitchFamily="34" charset="-122"/>
                <a:ea typeface="微软雅黑" panose="020B0503020204020204" pitchFamily="34" charset="-122"/>
              </a:rPr>
              <a:t> 图像点运算：基于直方图的变化</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1853392"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4.5.1 </a:t>
            </a:r>
            <a:r>
              <a:rPr lang="zh-CN" altLang="en-US" sz="1600" b="1" dirty="0">
                <a:solidFill>
                  <a:srgbClr val="000066"/>
                </a:solidFill>
                <a:latin typeface="微软雅黑" panose="020B0503020204020204" pitchFamily="34" charset="-122"/>
                <a:ea typeface="微软雅黑" panose="020B0503020204020204" pitchFamily="34" charset="-122"/>
              </a:rPr>
              <a:t>基本原理</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7" name="矩形 6"/>
          <p:cNvSpPr/>
          <p:nvPr/>
        </p:nvSpPr>
        <p:spPr>
          <a:xfrm>
            <a:off x="-104775" y="1597702"/>
            <a:ext cx="6759044" cy="377604"/>
          </a:xfrm>
          <a:prstGeom prst="rect">
            <a:avLst/>
          </a:prstGeom>
        </p:spPr>
        <p:txBody>
          <a:bodyPr wrap="square">
            <a:spAutoFit/>
          </a:bodyPr>
          <a:lstStyle/>
          <a:p>
            <a:pPr marL="732155" marR="5080">
              <a:lnSpc>
                <a:spcPct val="128000"/>
              </a:lnSpc>
              <a:spcBef>
                <a:spcPts val="435"/>
              </a:spcBef>
            </a:pPr>
            <a:r>
              <a:rPr lang="zh-CN" altLang="en-US" sz="1600" b="1" dirty="0">
                <a:solidFill>
                  <a:srgbClr val="000066"/>
                </a:solidFill>
                <a:latin typeface="微软雅黑" panose="020B0503020204020204" pitchFamily="34" charset="-122"/>
                <a:ea typeface="微软雅黑" panose="020B0503020204020204" pitchFamily="34" charset="-122"/>
              </a:rPr>
              <a:t>区域内像素个数一致：</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文本框 3"/>
              <p:cNvSpPr txBox="1"/>
              <p:nvPr/>
            </p:nvSpPr>
            <p:spPr>
              <a:xfrm>
                <a:off x="2847789" y="1605974"/>
                <a:ext cx="3484282" cy="369332"/>
              </a:xfrm>
              <a:prstGeom prst="rect">
                <a:avLst/>
              </a:prstGeom>
              <a:noFill/>
            </p:spPr>
            <p:txBody>
              <a:bodyPr wrap="square">
                <a:spAutoFit/>
              </a:bodyPr>
              <a:lstStyle/>
              <a:p>
                <a14:m>
                  <m:oMath xmlns:m="http://schemas.openxmlformats.org/officeDocument/2006/math">
                    <m:sSub>
                      <m:sSubPr>
                        <m:ctrlPr>
                          <a:rPr lang="zh-CN" altLang="zh-CN"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e>
                    </m:d>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𝑑𝑠</m:t>
                    </m:r>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e>
                    </m:d>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𝑑𝑣</m:t>
                    </m:r>
                  </m:oMath>
                </a14:m>
                <a:r>
                  <a:rPr lang="en-US" altLang="zh-CN" sz="1800" dirty="0">
                    <a:solidFill>
                      <a:srgbClr val="000000"/>
                    </a:solidFill>
                    <a:effectLst/>
                    <a:latin typeface="Times New Roman" panose="02020603050405020304" pitchFamily="18" charset="0"/>
                    <a:ea typeface="宋体" panose="02010600030101010101" pitchFamily="2" charset="-122"/>
                  </a:rPr>
                  <a:t> </a:t>
                </a:r>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2847789" y="1605974"/>
                <a:ext cx="3484282" cy="369332"/>
              </a:xfrm>
              <a:prstGeom prst="rect">
                <a:avLst/>
              </a:prstGeom>
              <a:blipFill rotWithShape="1">
                <a:blip r:embed="rId1"/>
                <a:stretch>
                  <a:fillRect l="-13" t="-16" r="14" b="123"/>
                </a:stretch>
              </a:blipFill>
            </p:spPr>
            <p:txBody>
              <a:bodyPr/>
              <a:lstStyle/>
              <a:p>
                <a:r>
                  <a:rPr lang="zh-CN" altLang="en-US">
                    <a:noFill/>
                  </a:rPr>
                  <a:t> </a:t>
                </a:r>
              </a:p>
            </p:txBody>
          </p:sp>
        </mc:Fallback>
      </mc:AlternateContent>
      <p:sp>
        <p:nvSpPr>
          <p:cNvPr id="5" name="矩形 4"/>
          <p:cNvSpPr/>
          <p:nvPr/>
        </p:nvSpPr>
        <p:spPr>
          <a:xfrm>
            <a:off x="-299011" y="955555"/>
            <a:ext cx="6759044" cy="377604"/>
          </a:xfrm>
          <a:prstGeom prst="rect">
            <a:avLst/>
          </a:prstGeom>
        </p:spPr>
        <p:txBody>
          <a:bodyPr wrap="square">
            <a:spAutoFit/>
          </a:bodyPr>
          <a:lstStyle/>
          <a:p>
            <a:pPr marL="732155" marR="5080">
              <a:lnSpc>
                <a:spcPct val="128000"/>
              </a:lnSpc>
              <a:spcBef>
                <a:spcPts val="435"/>
              </a:spcBef>
            </a:pPr>
            <a:r>
              <a:rPr lang="zh-CN" altLang="en-US" sz="1600" b="1" dirty="0">
                <a:solidFill>
                  <a:srgbClr val="000066"/>
                </a:solidFill>
                <a:latin typeface="微软雅黑" panose="020B0503020204020204" pitchFamily="34" charset="-122"/>
                <a:ea typeface="微软雅黑" panose="020B0503020204020204" pitchFamily="34" charset="-122"/>
              </a:rPr>
              <a:t>求变换</a:t>
            </a:r>
            <a:r>
              <a:rPr lang="en-US" altLang="zh-CN" sz="1600" b="1" dirty="0">
                <a:solidFill>
                  <a:srgbClr val="000066"/>
                </a:solidFill>
                <a:latin typeface="微软雅黑" panose="020B0503020204020204" pitchFamily="34" charset="-122"/>
                <a:ea typeface="微软雅黑" panose="020B0503020204020204" pitchFamily="34" charset="-122"/>
              </a:rPr>
              <a:t>	      </a:t>
            </a:r>
            <a:r>
              <a:rPr lang="zh-CN" altLang="en-US" sz="1600" b="1" dirty="0">
                <a:solidFill>
                  <a:srgbClr val="000066"/>
                </a:solidFill>
                <a:latin typeface="微软雅黑" panose="020B0503020204020204" pitchFamily="34" charset="-122"/>
                <a:ea typeface="微软雅黑" panose="020B0503020204020204" pitchFamily="34" charset="-122"/>
              </a:rPr>
              <a:t>：</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 name="文本框 8"/>
              <p:cNvSpPr txBox="1"/>
              <p:nvPr/>
            </p:nvSpPr>
            <p:spPr>
              <a:xfrm>
                <a:off x="1120587" y="972099"/>
                <a:ext cx="3579906" cy="369332"/>
              </a:xfrm>
              <a:prstGeom prst="rect">
                <a:avLst/>
              </a:prstGeom>
              <a:noFill/>
            </p:spPr>
            <p:txBody>
              <a:bodyPr wrap="square">
                <a:spAutoFit/>
              </a:bodyPr>
              <a:lstStyle/>
              <a:p>
                <a14:m>
                  <m:oMath xmlns:m="http://schemas.openxmlformats.org/officeDocument/2006/math">
                    <m:r>
                      <a:rPr lang="en-US" altLang="zh-CN" sz="1800" i="1"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r>
                      <m:rPr>
                        <m:nor/>
                      </m:rPr>
                      <a:rPr lang="en-US" altLang="zh-CN" sz="18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m:rPr>
                        <m:nor/>
                      </m:rPr>
                      <a:rPr lang="en-US" altLang="zh-CN" sz="18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m:t>
                    </m:r>
                    <m:d>
                      <m:dPr>
                        <m:ctrlPr>
                          <a:rPr lang="zh-CN" altLang="zh-CN" i="1">
                            <a:solidFill>
                              <a:srgbClr val="000000"/>
                            </a:solidFill>
                            <a:effectLst/>
                            <a:latin typeface="Cambria Math" panose="02040503050406030204" pitchFamily="18" charset="0"/>
                            <a:ea typeface="Cambria Math" panose="02040503050406030204" pitchFamily="18" charset="0"/>
                          </a:rPr>
                        </m:ctrlPr>
                      </m:d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e>
                    </m:d>
                  </m:oMath>
                </a14:m>
                <a:r>
                  <a:rPr lang="en-US" altLang="zh-CN" sz="1800" dirty="0">
                    <a:solidFill>
                      <a:srgbClr val="000000"/>
                    </a:solidFill>
                    <a:effectLst/>
                    <a:latin typeface="Times New Roman" panose="02020603050405020304" pitchFamily="18" charset="0"/>
                    <a:ea typeface="宋体" panose="02010600030101010101" pitchFamily="2" charset="-122"/>
                  </a:rPr>
                  <a:t>  </a:t>
                </a:r>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1120587" y="972099"/>
                <a:ext cx="3579906" cy="369332"/>
              </a:xfrm>
              <a:prstGeom prst="rect">
                <a:avLst/>
              </a:prstGeom>
              <a:blipFill rotWithShape="1">
                <a:blip r:embed="rId2"/>
                <a:stretch>
                  <a:fillRect l="-12" t="-149" r="6" b="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1639047" y="2197401"/>
                <a:ext cx="3579906" cy="445956"/>
              </a:xfrm>
              <a:prstGeom prst="rect">
                <a:avLst/>
              </a:prstGeom>
              <a:noFill/>
            </p:spPr>
            <p:txBody>
              <a:bodyPr wrap="square">
                <a:spAutoFit/>
              </a:bodyPr>
              <a:lstStyle/>
              <a:p>
                <a14:m>
                  <m:oMath xmlns:m="http://schemas.openxmlformats.org/officeDocument/2006/math">
                    <m:nary>
                      <m:naryPr>
                        <m:ctrlPr>
                          <a:rPr lang="zh-CN" altLang="zh-CN"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sup>
                      <m:e>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𝑦</m:t>
                            </m:r>
                          </m:e>
                        </m:d>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𝑑𝑦</m:t>
                        </m:r>
                      </m:e>
                    </m:nary>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nary>
                      <m:nary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p>
                      <m:e>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𝑑𝑥</m:t>
                        </m:r>
                      </m:e>
                    </m:nary>
                  </m:oMath>
                </a14:m>
                <a:r>
                  <a:rPr lang="en-US" altLang="zh-CN" sz="1800" dirty="0">
                    <a:solidFill>
                      <a:srgbClr val="000000"/>
                    </a:solidFill>
                    <a:effectLst/>
                    <a:latin typeface="Times New Roman" panose="02020603050405020304" pitchFamily="18" charset="0"/>
                    <a:ea typeface="宋体" panose="02010600030101010101" pitchFamily="2" charset="-122"/>
                  </a:rPr>
                  <a:t> </a:t>
                </a:r>
                <a:endParaRPr lang="zh-CN" altLang="en-US" dirty="0"/>
              </a:p>
            </p:txBody>
          </p:sp>
        </mc:Choice>
        <mc:Fallback>
          <p:sp>
            <p:nvSpPr>
              <p:cNvPr id="11" name="文本框 10"/>
              <p:cNvSpPr txBox="1">
                <a:spLocks noRot="1" noChangeAspect="1" noMove="1" noResize="1" noEditPoints="1" noAdjustHandles="1" noChangeArrowheads="1" noChangeShapeType="1" noTextEdit="1"/>
              </p:cNvSpPr>
              <p:nvPr/>
            </p:nvSpPr>
            <p:spPr>
              <a:xfrm>
                <a:off x="1639047" y="2197401"/>
                <a:ext cx="3579906" cy="445956"/>
              </a:xfrm>
              <a:prstGeom prst="rect">
                <a:avLst/>
              </a:prstGeom>
              <a:blipFill rotWithShape="1">
                <a:blip r:embed="rId3"/>
                <a:stretch>
                  <a:fillRect l="-3" t="-67" r="15" b="10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1247229" y="2643357"/>
                <a:ext cx="4742329" cy="578620"/>
              </a:xfrm>
              <a:prstGeom prst="rect">
                <a:avLst/>
              </a:prstGeom>
              <a:noFill/>
            </p:spPr>
            <p:txBody>
              <a:bodyPr wrap="square">
                <a:spAutoFit/>
              </a:bodyPr>
              <a:lstStyle/>
              <a:p>
                <a:pPr algn="ctr">
                  <a:lnSpc>
                    <a:spcPct val="150000"/>
                  </a:lnSpc>
                  <a:spcAft>
                    <a:spcPts val="250"/>
                  </a:spcAft>
                </a:pPr>
                <a14:m>
                  <m:oMath xmlns:m="http://schemas.openxmlformats.org/officeDocument/2006/math">
                    <m:r>
                      <a:rPr lang="en-US" altLang="zh-CN" sz="1800"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r>
                      <a:rPr lang="en-US" altLang="zh-CN" sz="1800"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nary>
                      <m:nary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sup>
                      <m:e>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𝑦</m:t>
                            </m:r>
                          </m:e>
                        </m:d>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𝑑𝑦</m:t>
                        </m:r>
                      </m:e>
                    </m:nary>
                  </m:oMath>
                </a14:m>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𝑇</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nary>
                      <m:nary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p>
                      <m:e>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𝑑𝑥</m:t>
                        </m:r>
                      </m:e>
                    </m:nary>
                  </m:oMath>
                </a14:m>
                <a:endParaRPr lang="zh-CN" altLang="zh-CN" sz="1800" kern="100" dirty="0">
                  <a:effectLst/>
                  <a:latin typeface="Calibri" panose="020F0502020204030204" charset="0"/>
                  <a:ea typeface="宋体" panose="02010600030101010101" pitchFamily="2" charset="-122"/>
                  <a:cs typeface="Times New Roman" panose="02020603050405020304" pitchFamily="18"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1247229" y="2643357"/>
                <a:ext cx="4742329" cy="578620"/>
              </a:xfrm>
              <a:prstGeom prst="rect">
                <a:avLst/>
              </a:prstGeom>
              <a:blipFill rotWithShape="1">
                <a:blip r:embed="rId4"/>
                <a:stretch>
                  <a:fillRect l="-2" t="-84" r="5" b="107"/>
                </a:stretch>
              </a:blipFill>
            </p:spPr>
            <p:txBody>
              <a:bodyPr/>
              <a:lstStyle/>
              <a:p>
                <a:r>
                  <a:rPr lang="zh-CN" altLang="en-US">
                    <a:noFill/>
                  </a:rPr>
                  <a:t> </a:t>
                </a:r>
              </a:p>
            </p:txBody>
          </p:sp>
        </mc:Fallback>
      </mc:AlternateContent>
      <p:sp>
        <p:nvSpPr>
          <p:cNvPr id="14" name="矩形 13"/>
          <p:cNvSpPr/>
          <p:nvPr/>
        </p:nvSpPr>
        <p:spPr>
          <a:xfrm>
            <a:off x="-104775" y="2231577"/>
            <a:ext cx="6759044" cy="377604"/>
          </a:xfrm>
          <a:prstGeom prst="rect">
            <a:avLst/>
          </a:prstGeom>
        </p:spPr>
        <p:txBody>
          <a:bodyPr wrap="square">
            <a:spAutoFit/>
          </a:bodyPr>
          <a:lstStyle/>
          <a:p>
            <a:pPr marL="732155" marR="5080">
              <a:lnSpc>
                <a:spcPct val="128000"/>
              </a:lnSpc>
              <a:spcBef>
                <a:spcPts val="435"/>
              </a:spcBef>
            </a:pPr>
            <a:r>
              <a:rPr lang="zh-CN" altLang="en-US" sz="1600" b="1" dirty="0">
                <a:solidFill>
                  <a:srgbClr val="000066"/>
                </a:solidFill>
                <a:latin typeface="微软雅黑" panose="020B0503020204020204" pitchFamily="34" charset="-122"/>
                <a:ea typeface="微软雅黑" panose="020B0503020204020204" pitchFamily="34" charset="-122"/>
              </a:rPr>
              <a:t>求积分：</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6" name="文本框 15"/>
              <p:cNvSpPr txBox="1"/>
              <p:nvPr/>
            </p:nvSpPr>
            <p:spPr>
              <a:xfrm>
                <a:off x="1639047" y="3442527"/>
                <a:ext cx="3579906" cy="369332"/>
              </a:xfrm>
              <a:prstGeom prst="rect">
                <a:avLst/>
              </a:prstGeom>
              <a:noFill/>
            </p:spPr>
            <p:txBody>
              <a:bodyPr wrap="square">
                <a:spAutoFit/>
              </a:bodyPr>
              <a:lstStyle/>
              <a:p>
                <a14:m>
                  <m:oMath xmlns:m="http://schemas.openxmlformats.org/officeDocument/2006/math">
                    <m:r>
                      <a:rPr lang="en-US" altLang="zh-CN" sz="1800" i="1"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r>
                      <a:rPr lang="en-US" altLang="zh-CN" sz="1800" i="1"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𝑇</m:t>
                    </m:r>
                    <m:r>
                      <a:rPr lang="en-US" altLang="zh-CN" sz="1800" i="1"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solidFill>
                      <a:srgbClr val="000000"/>
                    </a:solidFill>
                    <a:effectLst/>
                    <a:latin typeface="Times New Roman" panose="02020603050405020304" pitchFamily="18" charset="0"/>
                    <a:ea typeface="宋体" panose="02010600030101010101" pitchFamily="2" charset="-122"/>
                  </a:rPr>
                  <a:t> </a:t>
                </a:r>
                <a:endParaRPr lang="zh-CN" altLang="en-US" dirty="0"/>
              </a:p>
            </p:txBody>
          </p:sp>
        </mc:Choice>
        <mc:Fallback>
          <p:sp>
            <p:nvSpPr>
              <p:cNvPr id="16" name="文本框 15"/>
              <p:cNvSpPr txBox="1">
                <a:spLocks noRot="1" noChangeAspect="1" noMove="1" noResize="1" noEditPoints="1" noAdjustHandles="1" noChangeArrowheads="1" noChangeShapeType="1" noTextEdit="1"/>
              </p:cNvSpPr>
              <p:nvPr/>
            </p:nvSpPr>
            <p:spPr>
              <a:xfrm>
                <a:off x="1639047" y="3442527"/>
                <a:ext cx="3579906" cy="369332"/>
              </a:xfrm>
              <a:prstGeom prst="rect">
                <a:avLst/>
              </a:prstGeom>
              <a:blipFill rotWithShape="1">
                <a:blip r:embed="rId5"/>
                <a:stretch>
                  <a:fillRect l="-3" t="-52" r="15" b="1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3497730" y="3986735"/>
                <a:ext cx="3579906" cy="369332"/>
              </a:xfrm>
              <a:prstGeom prst="rect">
                <a:avLst/>
              </a:prstGeom>
              <a:noFill/>
            </p:spPr>
            <p:txBody>
              <a:bodyPr wrap="square">
                <a:spAutoFit/>
              </a:bodyPr>
              <a:lstStyle/>
              <a:p>
                <a14:m>
                  <m:oMath xmlns:m="http://schemas.openxmlformats.org/officeDocument/2006/math">
                    <m:r>
                      <a:rPr lang="en-US" altLang="zh-CN" sz="1800" i="1"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m:t>
                    </m:r>
                    <m:r>
                      <a:rPr lang="en-US" altLang="zh-CN" sz="1800" i="1"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e>
                      <m:sup>
                        <m:r>
                          <a:rPr lang="en-US" altLang="zh-CN" sz="1800" i="1">
                            <a:solidFill>
                              <a:srgbClr val="000000"/>
                            </a:solidFill>
                            <a:effectLst/>
                            <a:latin typeface="Cambria Math" panose="02040503050406030204" pitchFamily="18" charset="0"/>
                            <a:ea typeface="宋体" panose="02010600030101010101" pitchFamily="2" charset="-122"/>
                          </a:rPr>
                          <m:t>−</m:t>
                        </m:r>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p>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𝑇</m:t>
                        </m:r>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e>
                    </m:d>
                  </m:oMath>
                </a14:m>
                <a:r>
                  <a:rPr lang="en-US" altLang="zh-CN" sz="1800" dirty="0">
                    <a:solidFill>
                      <a:srgbClr val="000000"/>
                    </a:solidFill>
                    <a:effectLst/>
                    <a:latin typeface="Times New Roman" panose="02020603050405020304" pitchFamily="18" charset="0"/>
                    <a:ea typeface="宋体" panose="02010600030101010101" pitchFamily="2" charset="-122"/>
                  </a:rPr>
                  <a:t> </a:t>
                </a:r>
                <a:endParaRPr lang="zh-CN" altLang="en-US" dirty="0"/>
              </a:p>
            </p:txBody>
          </p:sp>
        </mc:Choice>
        <mc:Fallback>
          <p:sp>
            <p:nvSpPr>
              <p:cNvPr id="18" name="文本框 17"/>
              <p:cNvSpPr txBox="1">
                <a:spLocks noRot="1" noChangeAspect="1" noMove="1" noResize="1" noEditPoints="1" noAdjustHandles="1" noChangeArrowheads="1" noChangeShapeType="1" noTextEdit="1"/>
              </p:cNvSpPr>
              <p:nvPr/>
            </p:nvSpPr>
            <p:spPr>
              <a:xfrm>
                <a:off x="3497730" y="3986735"/>
                <a:ext cx="3579906" cy="369332"/>
              </a:xfrm>
              <a:prstGeom prst="rect">
                <a:avLst/>
              </a:prstGeom>
              <a:blipFill rotWithShape="1">
                <a:blip r:embed="rId6"/>
                <a:stretch>
                  <a:fillRect l="-4" t="-56" r="16" b="163"/>
                </a:stretch>
              </a:blipFill>
            </p:spPr>
            <p:txBody>
              <a:bodyPr/>
              <a:lstStyle/>
              <a:p>
                <a:r>
                  <a:rPr lang="zh-CN" altLang="en-US">
                    <a:noFill/>
                  </a:rPr>
                  <a:t> </a:t>
                </a:r>
              </a:p>
            </p:txBody>
          </p:sp>
        </mc:Fallback>
      </mc:AlternateContent>
      <p:sp>
        <p:nvSpPr>
          <p:cNvPr id="19" name="矩形 18"/>
          <p:cNvSpPr/>
          <p:nvPr/>
        </p:nvSpPr>
        <p:spPr>
          <a:xfrm>
            <a:off x="-104775" y="3963330"/>
            <a:ext cx="6759044" cy="377604"/>
          </a:xfrm>
          <a:prstGeom prst="rect">
            <a:avLst/>
          </a:prstGeom>
        </p:spPr>
        <p:txBody>
          <a:bodyPr wrap="square">
            <a:spAutoFit/>
          </a:bodyPr>
          <a:lstStyle/>
          <a:p>
            <a:pPr marL="732155" marR="5080">
              <a:lnSpc>
                <a:spcPct val="128000"/>
              </a:lnSpc>
              <a:spcBef>
                <a:spcPts val="435"/>
              </a:spcBef>
            </a:pPr>
            <a:r>
              <a:rPr lang="zh-CN" altLang="en-US" sz="1600" b="1" dirty="0">
                <a:solidFill>
                  <a:srgbClr val="000066"/>
                </a:solidFill>
                <a:latin typeface="微软雅黑" panose="020B0503020204020204" pitchFamily="34" charset="-122"/>
                <a:ea typeface="微软雅黑" panose="020B0503020204020204" pitchFamily="34" charset="-122"/>
              </a:rPr>
              <a:t>若严格单调，则由反函数定理：</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17" name="文本框 16"/>
          <p:cNvSpPr txBox="1"/>
          <p:nvPr/>
        </p:nvSpPr>
        <p:spPr>
          <a:xfrm>
            <a:off x="5355167" y="175128"/>
            <a:ext cx="13419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直方图变换</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4.5</a:t>
            </a:r>
            <a:r>
              <a:rPr lang="zh-CN" altLang="en-US" sz="1600" b="1" dirty="0">
                <a:solidFill>
                  <a:srgbClr val="000000"/>
                </a:solidFill>
                <a:latin typeface="微软雅黑" panose="020B0503020204020204" pitchFamily="34" charset="-122"/>
                <a:ea typeface="微软雅黑" panose="020B0503020204020204" pitchFamily="34" charset="-122"/>
              </a:rPr>
              <a:t> 图像点运算：基于直方图的变化</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2468946"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4.5.2 </a:t>
            </a:r>
            <a:r>
              <a:rPr lang="zh-CN" altLang="en-US" sz="1600" b="1" dirty="0">
                <a:solidFill>
                  <a:srgbClr val="000066"/>
                </a:solidFill>
                <a:latin typeface="微软雅黑" panose="020B0503020204020204" pitchFamily="34" charset="-122"/>
                <a:ea typeface="微软雅黑" panose="020B0503020204020204" pitchFamily="34" charset="-122"/>
              </a:rPr>
              <a:t>连续直方图均衡</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7" name="矩形 6"/>
          <p:cNvSpPr/>
          <p:nvPr/>
        </p:nvSpPr>
        <p:spPr>
          <a:xfrm>
            <a:off x="-89647" y="1103215"/>
            <a:ext cx="6269318" cy="692754"/>
          </a:xfrm>
          <a:prstGeom prst="rect">
            <a:avLst/>
          </a:prstGeom>
        </p:spPr>
        <p:txBody>
          <a:bodyPr wrap="square">
            <a:spAutoFit/>
          </a:bodyPr>
          <a:lstStyle/>
          <a:p>
            <a:pPr marL="732155" marR="5080">
              <a:lnSpc>
                <a:spcPct val="128000"/>
              </a:lnSpc>
              <a:spcBef>
                <a:spcPts val="435"/>
              </a:spcBef>
            </a:pPr>
            <a:r>
              <a:rPr lang="zh-CN" altLang="en-US" sz="1600" b="1" dirty="0">
                <a:solidFill>
                  <a:srgbClr val="000066"/>
                </a:solidFill>
                <a:latin typeface="微软雅黑" panose="020B0503020204020204" pitchFamily="34" charset="-122"/>
                <a:ea typeface="微软雅黑" panose="020B0503020204020204" pitchFamily="34" charset="-122"/>
              </a:rPr>
              <a:t>直方图均衡化是对图像进行预处理，使得图像直方图中所有灰度级尽量拥有相同的像素个数</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文本框 3"/>
              <p:cNvSpPr txBox="1"/>
              <p:nvPr/>
            </p:nvSpPr>
            <p:spPr>
              <a:xfrm>
                <a:off x="-370541" y="2158089"/>
                <a:ext cx="7170860" cy="1122359"/>
              </a:xfrm>
              <a:prstGeom prst="rect">
                <a:avLst/>
              </a:prstGeom>
              <a:noFill/>
            </p:spPr>
            <p:txBody>
              <a:bodyPr wrap="square">
                <a:spAutoFit/>
              </a:bodyPr>
              <a:lstStyle/>
              <a:p>
                <a:pPr marL="732155" marR="5080" indent="266700">
                  <a:lnSpc>
                    <a:spcPct val="128000"/>
                  </a:lnSpc>
                  <a:spcBef>
                    <a:spcPts val="435"/>
                  </a:spcBef>
                  <a:spcAft>
                    <a:spcPts val="250"/>
                  </a:spcAft>
                  <a:buNone/>
                </a:pPr>
                <a:r>
                  <a:rPr lang="zh-CN" altLang="zh-CN" sz="1600" dirty="0">
                    <a:solidFill>
                      <a:srgbClr val="000066"/>
                    </a:solidFill>
                    <a:latin typeface="微软雅黑" panose="020B0503020204020204" pitchFamily="34" charset="-122"/>
                    <a:ea typeface="微软雅黑" panose="020B0503020204020204" pitchFamily="34" charset="-122"/>
                  </a:rPr>
                  <a:t>若灰度等级范围是</a:t>
                </a:r>
                <a14:m>
                  <m:oMath xmlns:m="http://schemas.openxmlformats.org/officeDocument/2006/math">
                    <m:r>
                      <a:rPr lang="en-US" altLang="zh-CN" sz="1600" b="0">
                        <a:solidFill>
                          <a:srgbClr val="000066"/>
                        </a:solidFill>
                        <a:latin typeface="Cambria Math" panose="02040503050406030204" pitchFamily="18" charset="0"/>
                        <a:ea typeface="微软雅黑" panose="020B0503020204020204" pitchFamily="34" charset="-122"/>
                      </a:rPr>
                      <m:t>[</m:t>
                    </m:r>
                    <m:r>
                      <a:rPr lang="en-US" altLang="zh-CN" sz="1600" b="0">
                        <a:solidFill>
                          <a:srgbClr val="000066"/>
                        </a:solidFill>
                        <a:latin typeface="Cambria Math" panose="02040503050406030204" pitchFamily="18" charset="0"/>
                        <a:ea typeface="微软雅黑" panose="020B0503020204020204" pitchFamily="34" charset="-122"/>
                      </a:rPr>
                      <m:t>0</m:t>
                    </m:r>
                    <m:r>
                      <a:rPr lang="en-US" altLang="zh-CN" sz="1600" b="0">
                        <a:solidFill>
                          <a:srgbClr val="000066"/>
                        </a:solidFill>
                        <a:latin typeface="Cambria Math" panose="02040503050406030204" pitchFamily="18" charset="0"/>
                        <a:ea typeface="微软雅黑" panose="020B0503020204020204" pitchFamily="34" charset="-122"/>
                      </a:rPr>
                      <m:t>,</m:t>
                    </m:r>
                    <m:r>
                      <m:rPr>
                        <m:sty m:val="p"/>
                      </m:rPr>
                      <a:rPr lang="en-US" altLang="zh-CN" sz="1600" b="0" i="1">
                        <a:solidFill>
                          <a:srgbClr val="000066"/>
                        </a:solidFill>
                        <a:latin typeface="Cambria Math" panose="02040503050406030204" pitchFamily="18" charset="0"/>
                        <a:ea typeface="微软雅黑" panose="020B0503020204020204" pitchFamily="34" charset="-122"/>
                      </a:rPr>
                      <m:t>L</m:t>
                    </m:r>
                    <m:r>
                      <a:rPr lang="en-US" altLang="zh-CN" sz="1600" b="0">
                        <a:solidFill>
                          <a:srgbClr val="000066"/>
                        </a:solidFill>
                        <a:latin typeface="Cambria Math" panose="02040503050406030204" pitchFamily="18" charset="0"/>
                        <a:ea typeface="微软雅黑" panose="020B0503020204020204" pitchFamily="34" charset="-122"/>
                      </a:rPr>
                      <m:t>−</m:t>
                    </m:r>
                    <m:r>
                      <a:rPr lang="en-US" altLang="zh-CN" sz="1600" b="0">
                        <a:solidFill>
                          <a:srgbClr val="000066"/>
                        </a:solidFill>
                        <a:latin typeface="Cambria Math" panose="02040503050406030204" pitchFamily="18" charset="0"/>
                        <a:ea typeface="微软雅黑" panose="020B0503020204020204" pitchFamily="34" charset="-122"/>
                      </a:rPr>
                      <m:t>1</m:t>
                    </m:r>
                    <m:r>
                      <a:rPr lang="en-US" altLang="zh-CN" sz="1600" b="0">
                        <a:solidFill>
                          <a:srgbClr val="000066"/>
                        </a:solidFill>
                        <a:latin typeface="Cambria Math" panose="02040503050406030204" pitchFamily="18" charset="0"/>
                        <a:ea typeface="微软雅黑" panose="020B0503020204020204" pitchFamily="34" charset="-122"/>
                      </a:rPr>
                      <m:t>]</m:t>
                    </m:r>
                  </m:oMath>
                </a14:m>
                <a:r>
                  <a:rPr lang="zh-CN" altLang="zh-CN" sz="1600" dirty="0">
                    <a:solidFill>
                      <a:srgbClr val="000066"/>
                    </a:solidFill>
                    <a:latin typeface="微软雅黑" panose="020B0503020204020204" pitchFamily="34" charset="-122"/>
                    <a:ea typeface="微软雅黑" panose="020B0503020204020204" pitchFamily="34" charset="-122"/>
                  </a:rPr>
                  <a:t>，则</a:t>
                </a:r>
                <a14:m>
                  <m:oMath xmlns:m="http://schemas.openxmlformats.org/officeDocument/2006/math">
                    <m:sSub>
                      <m:sSubPr>
                        <m:ctrlPr>
                          <a:rPr lang="zh-CN" altLang="zh-CN" sz="1600" i="1">
                            <a:solidFill>
                              <a:srgbClr val="000066"/>
                            </a:solidFill>
                            <a:latin typeface="Cambria Math" panose="02040503050406030204" pitchFamily="18" charset="0"/>
                            <a:ea typeface="微软雅黑" panose="020B0503020204020204" pitchFamily="34" charset="-122"/>
                          </a:rPr>
                        </m:ctrlPr>
                      </m:sSubPr>
                      <m:e>
                        <m:r>
                          <m:rPr>
                            <m:sty m:val="p"/>
                          </m:rPr>
                          <a:rPr lang="en-US" altLang="zh-CN" sz="1600" b="0" i="1">
                            <a:solidFill>
                              <a:srgbClr val="000066"/>
                            </a:solidFill>
                            <a:latin typeface="Cambria Math" panose="02040503050406030204" pitchFamily="18" charset="0"/>
                            <a:ea typeface="微软雅黑" panose="020B0503020204020204" pitchFamily="34" charset="-122"/>
                          </a:rPr>
                          <m:t>p</m:t>
                        </m:r>
                      </m:e>
                      <m:sub>
                        <m:r>
                          <m:rPr>
                            <m:sty m:val="p"/>
                          </m:rPr>
                          <a:rPr lang="en-US" altLang="zh-CN" sz="1600" b="0" i="1">
                            <a:solidFill>
                              <a:srgbClr val="000066"/>
                            </a:solidFill>
                            <a:latin typeface="Cambria Math" panose="02040503050406030204" pitchFamily="18" charset="0"/>
                            <a:ea typeface="微软雅黑" panose="020B0503020204020204" pitchFamily="34" charset="-122"/>
                          </a:rPr>
                          <m:t>s</m:t>
                        </m:r>
                      </m:sub>
                    </m:sSub>
                    <m:d>
                      <m:dPr>
                        <m:ctrlPr>
                          <a:rPr lang="zh-CN" altLang="zh-CN" sz="1600" i="1">
                            <a:solidFill>
                              <a:srgbClr val="000066"/>
                            </a:solidFill>
                            <a:latin typeface="Cambria Math" panose="02040503050406030204" pitchFamily="18" charset="0"/>
                            <a:ea typeface="微软雅黑" panose="020B0503020204020204" pitchFamily="34" charset="-122"/>
                          </a:rPr>
                        </m:ctrlPr>
                      </m:dPr>
                      <m:e>
                        <m:r>
                          <m:rPr>
                            <m:sty m:val="p"/>
                          </m:rPr>
                          <a:rPr lang="en-US" altLang="zh-CN" sz="1600" b="0" i="1">
                            <a:solidFill>
                              <a:srgbClr val="000066"/>
                            </a:solidFill>
                            <a:latin typeface="Cambria Math" panose="02040503050406030204" pitchFamily="18" charset="0"/>
                            <a:ea typeface="微软雅黑" panose="020B0503020204020204" pitchFamily="34" charset="-122"/>
                          </a:rPr>
                          <m:t>s</m:t>
                        </m:r>
                      </m:e>
                    </m:d>
                    <m:r>
                      <a:rPr lang="en-US" altLang="zh-CN" sz="1600" b="0">
                        <a:solidFill>
                          <a:srgbClr val="000066"/>
                        </a:solidFill>
                        <a:latin typeface="Cambria Math" panose="02040503050406030204" pitchFamily="18" charset="0"/>
                        <a:ea typeface="微软雅黑" panose="020B0503020204020204" pitchFamily="34" charset="-122"/>
                      </a:rPr>
                      <m:t>=</m:t>
                    </m:r>
                    <m:f>
                      <m:fPr>
                        <m:ctrlPr>
                          <a:rPr lang="zh-CN" altLang="zh-CN" sz="1600" i="1">
                            <a:solidFill>
                              <a:srgbClr val="000066"/>
                            </a:solidFill>
                            <a:latin typeface="Cambria Math" panose="02040503050406030204" pitchFamily="18" charset="0"/>
                            <a:ea typeface="微软雅黑" panose="020B0503020204020204" pitchFamily="34" charset="-122"/>
                          </a:rPr>
                        </m:ctrlPr>
                      </m:fPr>
                      <m:num>
                        <m:r>
                          <a:rPr lang="en-US" altLang="zh-CN" sz="1600" b="0">
                            <a:solidFill>
                              <a:srgbClr val="000066"/>
                            </a:solidFill>
                            <a:latin typeface="Cambria Math" panose="02040503050406030204" pitchFamily="18" charset="0"/>
                            <a:ea typeface="微软雅黑" panose="020B0503020204020204" pitchFamily="34" charset="-122"/>
                          </a:rPr>
                          <m:t>1</m:t>
                        </m:r>
                      </m:num>
                      <m:den>
                        <m:r>
                          <m:rPr>
                            <m:sty m:val="p"/>
                          </m:rPr>
                          <a:rPr lang="en-US" altLang="zh-CN" sz="1600" b="0" i="1">
                            <a:solidFill>
                              <a:srgbClr val="000066"/>
                            </a:solidFill>
                            <a:latin typeface="Cambria Math" panose="02040503050406030204" pitchFamily="18" charset="0"/>
                            <a:ea typeface="微软雅黑" panose="020B0503020204020204" pitchFamily="34" charset="-122"/>
                          </a:rPr>
                          <m:t>L</m:t>
                        </m:r>
                        <m:r>
                          <a:rPr lang="en-US" altLang="zh-CN" sz="1600" b="0">
                            <a:solidFill>
                              <a:srgbClr val="000066"/>
                            </a:solidFill>
                            <a:latin typeface="Cambria Math" panose="02040503050406030204" pitchFamily="18" charset="0"/>
                            <a:ea typeface="微软雅黑" panose="020B0503020204020204" pitchFamily="34" charset="-122"/>
                          </a:rPr>
                          <m:t>−</m:t>
                        </m:r>
                        <m:r>
                          <a:rPr lang="en-US" altLang="zh-CN" sz="1600" b="0">
                            <a:solidFill>
                              <a:srgbClr val="000066"/>
                            </a:solidFill>
                            <a:latin typeface="Cambria Math" panose="02040503050406030204" pitchFamily="18" charset="0"/>
                            <a:ea typeface="微软雅黑" panose="020B0503020204020204" pitchFamily="34" charset="-122"/>
                          </a:rPr>
                          <m:t>1</m:t>
                        </m:r>
                      </m:den>
                    </m:f>
                  </m:oMath>
                </a14:m>
                <a:r>
                  <a:rPr lang="zh-CN" altLang="zh-CN" sz="1600" dirty="0">
                    <a:solidFill>
                      <a:srgbClr val="000066"/>
                    </a:solidFill>
                    <a:latin typeface="微软雅黑" panose="020B0503020204020204" pitchFamily="34" charset="-122"/>
                    <a:ea typeface="微软雅黑" panose="020B0503020204020204" pitchFamily="34" charset="-122"/>
                  </a:rPr>
                  <a:t>。我们有</a:t>
                </a:r>
                <a:endParaRPr lang="zh-CN" altLang="zh-CN" sz="1600" dirty="0">
                  <a:solidFill>
                    <a:srgbClr val="000066"/>
                  </a:solidFill>
                  <a:latin typeface="微软雅黑" panose="020B0503020204020204" pitchFamily="34" charset="-122"/>
                  <a:ea typeface="微软雅黑" panose="020B0503020204020204" pitchFamily="34" charset="-122"/>
                </a:endParaRPr>
              </a:p>
              <a:p>
                <a:pPr algn="ctr">
                  <a:lnSpc>
                    <a:spcPct val="150000"/>
                  </a:lnSpc>
                  <a:spcAft>
                    <a:spcPts val="250"/>
                  </a:spcAft>
                </a:pPr>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nary>
                      <m:nary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sup>
                      <m:e>
                        <m:f>
                          <m:f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den>
                        </m:f>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𝑑𝑦</m:t>
                        </m:r>
                      </m:e>
                    </m:nary>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nary>
                      <m:nary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p>
                      <m:e>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𝑑𝑥</m:t>
                        </m:r>
                      </m:e>
                    </m:nary>
                    <m:r>
                      <a:rPr lang="en-US" altLang="zh-CN" sz="18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e>
                    </m:d>
                    <m:nary>
                      <m:nary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p>
                      <m:e>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𝑑𝑥</m:t>
                        </m:r>
                      </m:e>
                    </m:nary>
                  </m:oMath>
                </a14:m>
                <a:endParaRPr lang="zh-CN" altLang="zh-CN" sz="1800" kern="100" dirty="0">
                  <a:effectLst/>
                  <a:latin typeface="Calibri" panose="020F0502020204030204" charset="0"/>
                  <a:ea typeface="宋体" panose="02010600030101010101" pitchFamily="2" charset="-122"/>
                  <a:cs typeface="Times New Roman" panose="020206030504050203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370541" y="2158089"/>
                <a:ext cx="7170860" cy="1122359"/>
              </a:xfrm>
              <a:prstGeom prst="rect">
                <a:avLst/>
              </a:prstGeom>
              <a:blipFill rotWithShape="1">
                <a:blip r:embed="rId1"/>
                <a:stretch>
                  <a:fillRect l="5" t="-32" r="1" b="3"/>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355167" y="175128"/>
            <a:ext cx="13419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直方图变换</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4.5</a:t>
            </a:r>
            <a:r>
              <a:rPr lang="zh-CN" altLang="en-US" sz="1600" b="1" dirty="0">
                <a:solidFill>
                  <a:srgbClr val="000000"/>
                </a:solidFill>
                <a:latin typeface="微软雅黑" panose="020B0503020204020204" pitchFamily="34" charset="-122"/>
                <a:ea typeface="微软雅黑" panose="020B0503020204020204" pitchFamily="34" charset="-122"/>
              </a:rPr>
              <a:t> 图像点运算：基于直方图的变化</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2468946"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4.5.2 </a:t>
            </a:r>
            <a:r>
              <a:rPr lang="zh-CN" altLang="en-US" sz="1600" b="1" dirty="0">
                <a:solidFill>
                  <a:srgbClr val="000066"/>
                </a:solidFill>
                <a:latin typeface="微软雅黑" panose="020B0503020204020204" pitchFamily="34" charset="-122"/>
                <a:ea typeface="微软雅黑" panose="020B0503020204020204" pitchFamily="34" charset="-122"/>
              </a:rPr>
              <a:t>连续直方图均衡</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Rectangle 1"/>
              <p:cNvSpPr>
                <a:spLocks noChangeArrowheads="1"/>
              </p:cNvSpPr>
              <p:nvPr/>
            </p:nvSpPr>
            <p:spPr bwMode="auto">
              <a:xfrm>
                <a:off x="179192" y="1026615"/>
                <a:ext cx="6517946" cy="1466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860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nSpc>
                    <a:spcPct val="150000"/>
                  </a:lnSpc>
                </a:pPr>
                <a:r>
                  <a:rPr lang="zh-CN" altLang="zh-CN" sz="1600" dirty="0">
                    <a:solidFill>
                      <a:srgbClr val="000066"/>
                    </a:solidFill>
                    <a:latin typeface="微软雅黑" panose="020B0503020204020204" pitchFamily="34" charset="-122"/>
                    <a:ea typeface="微软雅黑" panose="020B0503020204020204" pitchFamily="34" charset="-122"/>
                  </a:rPr>
                  <a:t>例</a:t>
                </a:r>
                <a:r>
                  <a:rPr lang="en-US" altLang="zh-CN" sz="1600" dirty="0">
                    <a:solidFill>
                      <a:srgbClr val="000066"/>
                    </a:solidFill>
                    <a:latin typeface="微软雅黑" panose="020B0503020204020204" pitchFamily="34" charset="-122"/>
                    <a:ea typeface="微软雅黑" panose="020B0503020204020204" pitchFamily="34" charset="-122"/>
                  </a:rPr>
                  <a:t>4.1 </a:t>
                </a:r>
                <a:endParaRPr lang="en-US" altLang="zh-CN" sz="1600" dirty="0">
                  <a:solidFill>
                    <a:srgbClr val="000066"/>
                  </a:solidFill>
                  <a:latin typeface="微软雅黑" panose="020B0503020204020204" pitchFamily="34" charset="-122"/>
                  <a:ea typeface="微软雅黑" panose="020B0503020204020204" pitchFamily="34" charset="-122"/>
                </a:endParaRPr>
              </a:p>
              <a:p>
                <a:pPr lvl="0">
                  <a:lnSpc>
                    <a:spcPct val="150000"/>
                  </a:lnSpc>
                </a:pPr>
                <a:r>
                  <a:rPr lang="zh-CN" altLang="en-US" sz="1600" dirty="0">
                    <a:solidFill>
                      <a:srgbClr val="000066"/>
                    </a:solidFill>
                    <a:latin typeface="微软雅黑" panose="020B0503020204020204" pitchFamily="34" charset="-122"/>
                    <a:ea typeface="微软雅黑" panose="020B0503020204020204" pitchFamily="34" charset="-122"/>
                  </a:rPr>
                  <a:t>假设输入图像的概率密度函数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𝑣</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𝑣</m:t>
                        </m:r>
                      </m:e>
                    </m:d>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2</m:t>
                        </m:r>
                        <m:r>
                          <a:rPr lang="en-US" altLang="zh-CN" i="1">
                            <a:latin typeface="Cambria Math" panose="02040503050406030204" pitchFamily="18" charset="0"/>
                          </a:rPr>
                          <m:t>𝑣</m:t>
                        </m:r>
                      </m:num>
                      <m:den>
                        <m:r>
                          <a:rPr lang="en-US" altLang="zh-CN" i="1">
                            <a:latin typeface="Cambria Math" panose="02040503050406030204" pitchFamily="18" charset="0"/>
                          </a:rPr>
                          <m:t>(</m:t>
                        </m:r>
                        <m:r>
                          <a:rPr lang="en-US" altLang="zh-CN" i="1">
                            <a:latin typeface="Cambria Math" panose="02040503050406030204" pitchFamily="18" charset="0"/>
                          </a:rPr>
                          <m:t>𝐿</m:t>
                        </m:r>
                        <m:r>
                          <a:rPr lang="en-US" altLang="zh-CN" i="1">
                            <a:latin typeface="Cambria Math" panose="02040503050406030204" pitchFamily="18" charset="0"/>
                          </a:rPr>
                          <m:t>−</m:t>
                        </m:r>
                        <m:r>
                          <a:rPr lang="en-US" altLang="zh-CN" i="1">
                            <a:latin typeface="Cambria Math" panose="02040503050406030204" pitchFamily="18" charset="0"/>
                          </a:rPr>
                          <m:t>1</m:t>
                        </m:r>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r>
                      <a:rPr lang="en-US" altLang="zh-CN" i="1">
                        <a:latin typeface="Cambria Math" panose="02040503050406030204" pitchFamily="18" charset="0"/>
                      </a:rPr>
                      <m:t>0</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𝐿</m:t>
                    </m:r>
                    <m:r>
                      <a:rPr lang="en-US" altLang="zh-CN" i="1">
                        <a:latin typeface="Cambria Math" panose="02040503050406030204" pitchFamily="18" charset="0"/>
                      </a:rPr>
                      <m:t>−</m:t>
                    </m:r>
                    <m:r>
                      <a:rPr lang="en-US" altLang="zh-CN" i="1">
                        <a:latin typeface="Cambria Math" panose="02040503050406030204" pitchFamily="18" charset="0"/>
                      </a:rPr>
                      <m:t>1</m:t>
                    </m:r>
                  </m:oMath>
                </a14:m>
                <a:r>
                  <a:rPr lang="zh-CN" altLang="zh-CN" dirty="0"/>
                  <a:t>， </a:t>
                </a:r>
                <a:r>
                  <a:rPr lang="zh-CN" altLang="en-US" sz="1600" dirty="0">
                    <a:solidFill>
                      <a:srgbClr val="000066"/>
                    </a:solidFill>
                    <a:latin typeface="微软雅黑" panose="020B0503020204020204" pitchFamily="34" charset="-122"/>
                    <a:ea typeface="微软雅黑" panose="020B0503020204020204" pitchFamily="34" charset="-122"/>
                  </a:rPr>
                  <a:t>求直方图均衡化的变换公式</a:t>
                </a:r>
                <a:r>
                  <a:rPr lang="en-US" altLang="zh-CN" sz="1600" dirty="0">
                    <a:solidFill>
                      <a:srgbClr val="000066"/>
                    </a:solidFill>
                    <a:latin typeface="微软雅黑" panose="020B0503020204020204" pitchFamily="34" charset="-122"/>
                    <a:ea typeface="微软雅黑" panose="020B0503020204020204" pitchFamily="34" charset="-122"/>
                  </a:rPr>
                  <a:t>s=M(v)</a:t>
                </a:r>
                <a:r>
                  <a:rPr lang="zh-CN" altLang="en-US" sz="1600" dirty="0">
                    <a:solidFill>
                      <a:srgbClr val="000066"/>
                    </a:solidFill>
                    <a:latin typeface="微软雅黑" panose="020B0503020204020204" pitchFamily="34" charset="-122"/>
                    <a:ea typeface="微软雅黑" panose="020B0503020204020204" pitchFamily="34" charset="-122"/>
                  </a:rPr>
                  <a:t>？</a:t>
                </a:r>
                <a:endParaRPr lang="zh-CN" altLang="en-US" sz="1600" dirty="0">
                  <a:solidFill>
                    <a:srgbClr val="000066"/>
                  </a:solidFill>
                  <a:latin typeface="微软雅黑" panose="020B0503020204020204" pitchFamily="34" charset="-122"/>
                  <a:ea typeface="微软雅黑" panose="020B0503020204020204" pitchFamily="34" charset="-122"/>
                </a:endParaRPr>
              </a:p>
            </p:txBody>
          </p:sp>
        </mc:Choice>
        <mc:Fallback>
          <p:sp>
            <p:nvSpPr>
              <p:cNvPr id="3" name="Rectangle 1"/>
              <p:cNvSpPr>
                <a:spLocks noRot="1" noChangeAspect="1" noMove="1" noResize="1" noEditPoints="1" noAdjustHandles="1" noChangeArrowheads="1" noChangeShapeType="1" noTextEdit="1"/>
              </p:cNvSpPr>
              <p:nvPr/>
            </p:nvSpPr>
            <p:spPr bwMode="auto">
              <a:xfrm>
                <a:off x="179192" y="1026615"/>
                <a:ext cx="6517946" cy="1466748"/>
              </a:xfrm>
              <a:prstGeom prst="rect">
                <a:avLst/>
              </a:prstGeom>
              <a:blipFill rotWithShape="1">
                <a:blip r:embed="rId1"/>
                <a:stretch>
                  <a:fillRect l="-2" t="-31" r="7" b="2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888274" y="2651193"/>
                <a:ext cx="4937320" cy="55919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由</m:t>
                      </m:r>
                      <m:nary>
                        <m:naryPr>
                          <m:ctrlPr>
                            <a:rPr lang="zh-CN" altLang="zh-CN" sz="1400" i="1" kern="10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sup>
                        <m:e>
                          <m:f>
                            <m:f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den>
                          </m:f>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𝑑𝑦</m:t>
                          </m:r>
                        </m:e>
                      </m:nary>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nary>
                        <m:nary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p>
                        <m:e>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𝑑𝑥</m:t>
                          </m:r>
                        </m:e>
                      </m:nary>
                      <m:r>
                        <a:rPr lang="en-US" altLang="zh-CN" sz="1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e>
                      </m:d>
                      <m:nary>
                        <m:nary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p>
                        <m:e>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𝑑𝑥</m:t>
                          </m:r>
                        </m:e>
                      </m:nary>
                    </m:oMath>
                  </m:oMathPara>
                </a14:m>
                <a:endParaRPr lang="zh-CN" altLang="en-US" sz="1400" dirty="0"/>
              </a:p>
            </p:txBody>
          </p:sp>
        </mc:Choice>
        <mc:Fallback>
          <p:sp>
            <p:nvSpPr>
              <p:cNvPr id="5" name="文本框 4"/>
              <p:cNvSpPr txBox="1">
                <a:spLocks noRot="1" noChangeAspect="1" noMove="1" noResize="1" noEditPoints="1" noAdjustHandles="1" noChangeArrowheads="1" noChangeShapeType="1" noTextEdit="1"/>
              </p:cNvSpPr>
              <p:nvPr/>
            </p:nvSpPr>
            <p:spPr>
              <a:xfrm>
                <a:off x="888274" y="2651193"/>
                <a:ext cx="4937320" cy="559192"/>
              </a:xfrm>
              <a:prstGeom prst="rect">
                <a:avLst/>
              </a:prstGeom>
              <a:blipFill rotWithShape="1">
                <a:blip r:embed="rId2"/>
                <a:stretch>
                  <a:fillRect l="-11" t="-12" r="2" b="8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711865" y="3463539"/>
                <a:ext cx="5290138" cy="1160126"/>
              </a:xfrm>
              <a:prstGeom prst="rect">
                <a:avLst/>
              </a:prstGeom>
              <a:noFill/>
            </p:spPr>
            <p:txBody>
              <a:bodyPr wrap="square">
                <a:spAutoFit/>
              </a:bodyPr>
              <a:lstStyle/>
              <a:p>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ea typeface="宋体" panose="02010600030101010101" pitchFamily="2" charset="-122"/>
                          <a:cs typeface="Times New Roman" panose="02020603050405020304" pitchFamily="18" charset="0"/>
                        </a:rPr>
                        <m:t>得</m:t>
                      </m:r>
                      <m:r>
                        <a:rPr lang="en-US" altLang="zh-CN" sz="1800" i="1"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m:t>
                      </m:r>
                      <m:d>
                        <m:dPr>
                          <m:ctrlPr>
                            <a:rPr lang="en-US" altLang="zh-CN" sz="1800" i="1"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i="1"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e>
                      </m:d>
                      <m:r>
                        <a:rPr lang="en-US" altLang="zh-CN" sz="1800" i="1"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e>
                      </m:d>
                      <m:nary>
                        <m:nary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p>
                        <m:e>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𝑑𝑥</m:t>
                          </m:r>
                        </m:e>
                      </m:nary>
                    </m:oMath>
                  </m:oMathPara>
                </a14:m>
                <a:endParaRPr lang="en-US" altLang="zh-CN" sz="1800" i="1" dirty="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endParaRPr>
              </a:p>
              <a:p>
                <a:r>
                  <a:rPr lang="en-US" altLang="zh-CN" sz="1800" dirty="0">
                    <a:solidFill>
                      <a:srgbClr val="000000"/>
                    </a:solidFill>
                    <a:effectLst/>
                    <a:ea typeface="宋体" panose="02010600030101010101" pitchFamily="2" charset="-122"/>
                    <a:cs typeface="Times New Roman" panose="02020603050405020304" pitchFamily="18" charset="0"/>
                  </a:rPr>
                  <a:t>	</a:t>
                </a:r>
                <a14:m>
                  <m:oMath xmlns:m="http://schemas.openxmlformats.org/officeDocument/2006/math">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e>
                    </m:d>
                    <m:nary>
                      <m:nary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p>
                      <m:e>
                        <m:f>
                          <m:f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num>
                          <m:den>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p>
                            </m:sSup>
                          </m:den>
                        </m:f>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𝑑𝑥</m:t>
                        </m:r>
                      </m:e>
                    </m:nary>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num>
                      <m:den>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i="1">
                                <a:solidFill>
                                  <a:srgbClr val="000000"/>
                                </a:solidFill>
                                <a:effectLst/>
                                <a:latin typeface="Cambria Math" panose="02040503050406030204" pitchFamily="18" charset="0"/>
                                <a:ea typeface="宋体" panose="02010600030101010101" pitchFamily="2" charset="-122"/>
                              </a:rPr>
                              <m:t>−</m:t>
                            </m:r>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e>
                        </m:d>
                      </m:den>
                    </m:f>
                    <m:nary>
                      <m:nary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p>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𝑥𝑑𝑥</m:t>
                        </m:r>
                      </m:e>
                    </m:nary>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e>
                          <m:sup>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p>
                        </m:sSup>
                      </m:num>
                      <m:den>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i="1">
                            <a:solidFill>
                              <a:srgbClr val="000000"/>
                            </a:solidFill>
                            <a:effectLst/>
                            <a:latin typeface="Cambria Math" panose="02040503050406030204" pitchFamily="18" charset="0"/>
                            <a:ea typeface="宋体" panose="02010600030101010101" pitchFamily="2" charset="-122"/>
                          </a:rPr>
                          <m:t>−</m:t>
                        </m:r>
                        <m:r>
                          <a:rPr lang="en-US" altLang="zh-CN" sz="18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den>
                    </m:f>
                  </m:oMath>
                </a14:m>
                <a:r>
                  <a:rPr lang="en-US" altLang="zh-CN" sz="1800" dirty="0">
                    <a:solidFill>
                      <a:srgbClr val="000000"/>
                    </a:solidFill>
                    <a:effectLst/>
                    <a:latin typeface="Times New Roman" panose="02020603050405020304" pitchFamily="18" charset="0"/>
                    <a:ea typeface="宋体" panose="02010600030101010101" pitchFamily="2" charset="-122"/>
                  </a:rPr>
                  <a:t> </a:t>
                </a:r>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711865" y="3463539"/>
                <a:ext cx="5290138" cy="1160126"/>
              </a:xfrm>
              <a:prstGeom prst="rect">
                <a:avLst/>
              </a:prstGeom>
              <a:blipFill rotWithShape="1">
                <a:blip r:embed="rId3"/>
                <a:stretch>
                  <a:fillRect l="-1" t="-21" r="12" b="2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48F63A3B-78C7-47BE-AE5E-E10140E04643}" type="slidenum">
              <a:rPr lang="en-US" smtClean="0"/>
            </a:fld>
            <a:endParaRPr lang="en-US" dirty="0"/>
          </a:p>
        </p:txBody>
      </p:sp>
      <p:sp>
        <p:nvSpPr>
          <p:cNvPr id="10" name="文本框 9"/>
          <p:cNvSpPr txBox="1"/>
          <p:nvPr/>
        </p:nvSpPr>
        <p:spPr>
          <a:xfrm>
            <a:off x="5355167" y="175128"/>
            <a:ext cx="13419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直方图变换</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4.5</a:t>
            </a:r>
            <a:r>
              <a:rPr lang="zh-CN" altLang="en-US" sz="1600" b="1" dirty="0">
                <a:solidFill>
                  <a:srgbClr val="000000"/>
                </a:solidFill>
                <a:latin typeface="微软雅黑" panose="020B0503020204020204" pitchFamily="34" charset="-122"/>
                <a:ea typeface="微软雅黑" panose="020B0503020204020204" pitchFamily="34" charset="-122"/>
              </a:rPr>
              <a:t> 图像点运算：基于直方图的变化</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2674130"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4.5.3 </a:t>
            </a:r>
            <a:r>
              <a:rPr lang="zh-CN" altLang="en-US" sz="1600" b="1" dirty="0">
                <a:solidFill>
                  <a:srgbClr val="000066"/>
                </a:solidFill>
                <a:latin typeface="微软雅黑" panose="020B0503020204020204" pitchFamily="34" charset="-122"/>
                <a:ea typeface="微软雅黑" panose="020B0503020204020204" pitchFamily="34" charset="-122"/>
              </a:rPr>
              <a:t>连续直方图规定化</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7" name="矩形 6"/>
          <p:cNvSpPr/>
          <p:nvPr/>
        </p:nvSpPr>
        <p:spPr>
          <a:xfrm>
            <a:off x="211668" y="1561105"/>
            <a:ext cx="6223000" cy="1533753"/>
          </a:xfrm>
          <a:prstGeom prst="rect">
            <a:avLst/>
          </a:prstGeom>
        </p:spPr>
        <p:txBody>
          <a:bodyPr wrap="square">
            <a:spAutoFit/>
          </a:bodyPr>
          <a:lstStyle/>
          <a:p>
            <a:pPr marL="732155" marR="5080">
              <a:lnSpc>
                <a:spcPct val="150000"/>
              </a:lnSpc>
              <a:spcBef>
                <a:spcPts val="435"/>
              </a:spcBef>
            </a:pPr>
            <a:r>
              <a:rPr lang="zh-CN" altLang="en-US" sz="1600" b="1" dirty="0">
                <a:solidFill>
                  <a:srgbClr val="000066"/>
                </a:solidFill>
                <a:latin typeface="微软雅黑" panose="020B0503020204020204" pitchFamily="34" charset="-122"/>
                <a:ea typeface="微软雅黑" panose="020B0503020204020204" pitchFamily="34" charset="-122"/>
              </a:rPr>
              <a:t>直方图规定化：输出图像具有指定分布的直方图形状</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475105" marR="5080" lvl="1" indent="-285750">
              <a:lnSpc>
                <a:spcPct val="150000"/>
              </a:lnSpc>
              <a:spcBef>
                <a:spcPts val="435"/>
              </a:spcBef>
              <a:buFont typeface="Arial" panose="020B0604020202020204" pitchFamily="34" charset="0"/>
              <a:buChar char="•"/>
            </a:pPr>
            <a:endParaRPr lang="en-US" altLang="zh-CN" sz="1400" dirty="0" smtClean="0">
              <a:solidFill>
                <a:srgbClr val="000066"/>
              </a:solidFill>
              <a:latin typeface="微软雅黑" panose="020B0503020204020204" pitchFamily="34" charset="-122"/>
              <a:ea typeface="微软雅黑" panose="020B0503020204020204" pitchFamily="34" charset="-122"/>
            </a:endParaRPr>
          </a:p>
          <a:p>
            <a:pPr marL="1475105" marR="5080" lvl="1" indent="-285750">
              <a:lnSpc>
                <a:spcPct val="150000"/>
              </a:lnSpc>
              <a:spcBef>
                <a:spcPts val="435"/>
              </a:spcBef>
              <a:buFont typeface="Arial" panose="020B0604020202020204" pitchFamily="34" charset="0"/>
              <a:buChar char="•"/>
            </a:pPr>
            <a:r>
              <a:rPr lang="zh-CN" altLang="en-US" sz="1400" dirty="0" smtClean="0">
                <a:solidFill>
                  <a:srgbClr val="000066"/>
                </a:solidFill>
                <a:latin typeface="微软雅黑" panose="020B0503020204020204" pitchFamily="34" charset="-122"/>
                <a:ea typeface="微软雅黑" panose="020B0503020204020204" pitchFamily="34" charset="-122"/>
              </a:rPr>
              <a:t>输出</a:t>
            </a:r>
            <a:r>
              <a:rPr lang="zh-CN" altLang="en-US" sz="1400" dirty="0">
                <a:solidFill>
                  <a:srgbClr val="000066"/>
                </a:solidFill>
                <a:latin typeface="微软雅黑" panose="020B0503020204020204" pitchFamily="34" charset="-122"/>
                <a:ea typeface="微软雅黑" panose="020B0503020204020204" pitchFamily="34" charset="-122"/>
              </a:rPr>
              <a:t>图像</a:t>
            </a:r>
            <a:r>
              <a:rPr lang="en-US" altLang="zh-CN" sz="1400" dirty="0">
                <a:solidFill>
                  <a:srgbClr val="000066"/>
                </a:solidFill>
                <a:latin typeface="微软雅黑" panose="020B0503020204020204" pitchFamily="34" charset="-122"/>
                <a:ea typeface="微软雅黑" panose="020B0503020204020204" pitchFamily="34" charset="-122"/>
              </a:rPr>
              <a:t>PDF</a:t>
            </a:r>
            <a:r>
              <a:rPr lang="zh-CN" altLang="en-US" sz="1400" dirty="0">
                <a:solidFill>
                  <a:srgbClr val="000066"/>
                </a:solidFill>
                <a:latin typeface="微软雅黑" panose="020B0503020204020204" pitchFamily="34" charset="-122"/>
                <a:ea typeface="微软雅黑" panose="020B0503020204020204" pitchFamily="34" charset="-122"/>
              </a:rPr>
              <a:t>满足均匀分布的直方图均衡并不一定取得较好的增强结果</a:t>
            </a:r>
            <a:endParaRPr lang="zh-CN" altLang="en-US" sz="1400" dirty="0">
              <a:solidFill>
                <a:srgbClr val="00006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355167" y="175128"/>
            <a:ext cx="13419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直方图变换</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a:off x="401528" y="1017153"/>
            <a:ext cx="0" cy="2545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188720" y="1595755"/>
            <a:ext cx="4480560" cy="1522095"/>
          </a:xfrm>
          <a:prstGeom prst="rect">
            <a:avLst/>
          </a:prstGeom>
        </p:spPr>
        <p:txBody>
          <a:bodyPr wrap="square">
            <a:spAutoFit/>
          </a:bodyPr>
          <a:lstStyle/>
          <a:p>
            <a:pPr indent="0">
              <a:lnSpc>
                <a:spcPct val="150000"/>
              </a:lnSpc>
              <a:buFont typeface="Wingdings" panose="05000000000000000000" pitchFamily="2" charset="2"/>
              <a:buNone/>
            </a:pPr>
            <a:r>
              <a:rPr lang="en-US" altLang="zh-CN" sz="4400" b="1" dirty="0">
                <a:solidFill>
                  <a:srgbClr val="000066"/>
                </a:solidFill>
                <a:latin typeface="微软雅黑" panose="020B0503020204020204" pitchFamily="34" charset="-122"/>
                <a:ea typeface="微软雅黑" panose="020B0503020204020204" pitchFamily="34" charset="-122"/>
              </a:rPr>
              <a:t>4.1  </a:t>
            </a:r>
            <a:r>
              <a:rPr lang="zh-CN" altLang="en-US" sz="4400" b="1" dirty="0">
                <a:solidFill>
                  <a:srgbClr val="000066"/>
                </a:solidFill>
                <a:latin typeface="微软雅黑" panose="020B0503020204020204" pitchFamily="34" charset="-122"/>
                <a:ea typeface="微软雅黑" panose="020B0503020204020204" pitchFamily="34" charset="-122"/>
              </a:rPr>
              <a:t>图像预处理</a:t>
            </a:r>
            <a:r>
              <a:rPr lang="zh-CN" altLang="en-US" b="1" dirty="0">
                <a:solidFill>
                  <a:srgbClr val="000066"/>
                </a:solidFill>
                <a:latin typeface="微软雅黑" panose="020B0503020204020204" pitchFamily="34" charset="-122"/>
                <a:ea typeface="微软雅黑" panose="020B0503020204020204" pitchFamily="34" charset="-122"/>
              </a:rPr>
              <a:t>	</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4.5</a:t>
            </a:r>
            <a:r>
              <a:rPr lang="zh-CN" altLang="en-US" sz="1600" b="1" dirty="0">
                <a:solidFill>
                  <a:srgbClr val="000000"/>
                </a:solidFill>
                <a:latin typeface="微软雅黑" panose="020B0503020204020204" pitchFamily="34" charset="-122"/>
                <a:ea typeface="微软雅黑" panose="020B0503020204020204" pitchFamily="34" charset="-122"/>
              </a:rPr>
              <a:t> 图像点运算：基于直方图的变化</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2674130"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4.5.3 </a:t>
            </a:r>
            <a:r>
              <a:rPr lang="zh-CN" altLang="en-US" sz="1600" b="1" dirty="0">
                <a:solidFill>
                  <a:srgbClr val="000066"/>
                </a:solidFill>
                <a:latin typeface="微软雅黑" panose="020B0503020204020204" pitchFamily="34" charset="-122"/>
                <a:ea typeface="微软雅黑" panose="020B0503020204020204" pitchFamily="34" charset="-122"/>
              </a:rPr>
              <a:t>连续直方图规定化</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文本框 3"/>
              <p:cNvSpPr txBox="1"/>
              <p:nvPr/>
            </p:nvSpPr>
            <p:spPr>
              <a:xfrm>
                <a:off x="206375" y="1002706"/>
                <a:ext cx="6390744" cy="3606757"/>
              </a:xfrm>
              <a:prstGeom prst="rect">
                <a:avLst/>
              </a:prstGeom>
              <a:noFill/>
            </p:spPr>
            <p:txBody>
              <a:bodyPr wrap="square">
                <a:spAutoFit/>
              </a:bodyPr>
              <a:lstStyle/>
              <a:p>
                <a:pPr>
                  <a:lnSpc>
                    <a:spcPct val="150000"/>
                  </a:lnSpc>
                  <a:spcAft>
                    <a:spcPts val="250"/>
                  </a:spcAft>
                </a:pPr>
                <a:r>
                  <a:rPr lang="zh-CN" altLang="zh-CN" sz="1100" b="1" dirty="0">
                    <a:solidFill>
                      <a:srgbClr val="000066"/>
                    </a:solidFill>
                    <a:effectLst/>
                    <a:latin typeface="微软雅黑" panose="020B0503020204020204" pitchFamily="34" charset="-122"/>
                    <a:ea typeface="微软雅黑" panose="020B0503020204020204" pitchFamily="34" charset="-122"/>
                  </a:rPr>
                  <a:t>例</a:t>
                </a:r>
                <a:r>
                  <a:rPr lang="en-US" altLang="zh-CN" sz="1100" b="1" dirty="0">
                    <a:solidFill>
                      <a:srgbClr val="000066"/>
                    </a:solidFill>
                    <a:effectLst/>
                    <a:latin typeface="微软雅黑" panose="020B0503020204020204" pitchFamily="34" charset="-122"/>
                    <a:ea typeface="微软雅黑" panose="020B0503020204020204" pitchFamily="34" charset="-122"/>
                  </a:rPr>
                  <a:t>4.2 </a:t>
                </a:r>
                <a:r>
                  <a:rPr lang="zh-CN" altLang="zh-CN" sz="1100" b="1" dirty="0">
                    <a:solidFill>
                      <a:srgbClr val="000066"/>
                    </a:solidFill>
                    <a:effectLst/>
                    <a:latin typeface="微软雅黑" panose="020B0503020204020204" pitchFamily="34" charset="-122"/>
                    <a:ea typeface="微软雅黑" panose="020B0503020204020204" pitchFamily="34" charset="-122"/>
                  </a:rPr>
                  <a:t>给定一幅图像，其</a:t>
                </a:r>
                <a:r>
                  <a:rPr lang="en-US" altLang="zh-CN" sz="1100" b="1" dirty="0">
                    <a:solidFill>
                      <a:srgbClr val="000066"/>
                    </a:solidFill>
                    <a:effectLst/>
                    <a:latin typeface="微软雅黑" panose="020B0503020204020204" pitchFamily="34" charset="-122"/>
                    <a:ea typeface="微软雅黑" panose="020B0503020204020204" pitchFamily="34" charset="-122"/>
                  </a:rPr>
                  <a:t>PDF</a:t>
                </a:r>
                <a:r>
                  <a:rPr lang="zh-CN" altLang="zh-CN" sz="1100" b="1" dirty="0">
                    <a:solidFill>
                      <a:srgbClr val="000066"/>
                    </a:solidFill>
                    <a:effectLst/>
                    <a:latin typeface="微软雅黑" panose="020B0503020204020204" pitchFamily="34" charset="-122"/>
                    <a:ea typeface="微软雅黑" panose="020B0503020204020204" pitchFamily="34" charset="-122"/>
                  </a:rPr>
                  <a:t>为</a:t>
                </a:r>
                <a:endParaRPr lang="zh-CN" altLang="zh-CN" sz="1100" b="1" dirty="0">
                  <a:solidFill>
                    <a:srgbClr val="000066"/>
                  </a:solidFill>
                  <a:effectLst/>
                  <a:latin typeface="微软雅黑" panose="020B0503020204020204" pitchFamily="34" charset="-122"/>
                  <a:ea typeface="微软雅黑" panose="020B0503020204020204" pitchFamily="34" charset="-122"/>
                </a:endParaRPr>
              </a:p>
              <a:p>
                <a:pPr>
                  <a:lnSpc>
                    <a:spcPct val="150000"/>
                  </a:lnSpc>
                  <a:spcAft>
                    <a:spcPts val="250"/>
                  </a:spcAft>
                </a:pPr>
                <a14:m>
                  <m:oMath xmlns:m="http://schemas.openxmlformats.org/officeDocument/2006/math">
                    <m:sSub>
                      <m:sSubPr>
                        <m:ctrlPr>
                          <a:rPr lang="zh-CN" altLang="zh-CN" sz="1100" b="1" i="1">
                            <a:solidFill>
                              <a:srgbClr val="000066"/>
                            </a:solidFill>
                            <a:effectLst/>
                            <a:latin typeface="Cambria Math" panose="02040503050406030204" pitchFamily="18" charset="0"/>
                          </a:rPr>
                        </m:ctrlPr>
                      </m:sSubPr>
                      <m:e>
                        <m:r>
                          <a:rPr lang="en-US" altLang="zh-CN" sz="1100" b="1">
                            <a:solidFill>
                              <a:srgbClr val="000066"/>
                            </a:solidFill>
                            <a:effectLst/>
                            <a:latin typeface="Cambria Math" panose="02040503050406030204" pitchFamily="18" charset="0"/>
                          </a:rPr>
                          <m:t>𝑝</m:t>
                        </m:r>
                      </m:e>
                      <m:sub>
                        <m:r>
                          <a:rPr lang="en-US" altLang="zh-CN" sz="1100" b="1">
                            <a:solidFill>
                              <a:srgbClr val="000066"/>
                            </a:solidFill>
                            <a:effectLst/>
                            <a:latin typeface="Cambria Math" panose="02040503050406030204" pitchFamily="18" charset="0"/>
                          </a:rPr>
                          <m:t>𝑣</m:t>
                        </m:r>
                      </m:sub>
                    </m:sSub>
                    <m:d>
                      <m:dPr>
                        <m:ctrlPr>
                          <a:rPr lang="zh-CN" altLang="zh-CN" sz="1100" b="1" i="1">
                            <a:solidFill>
                              <a:srgbClr val="000066"/>
                            </a:solidFill>
                            <a:effectLst/>
                            <a:latin typeface="Cambria Math" panose="02040503050406030204" pitchFamily="18" charset="0"/>
                          </a:rPr>
                        </m:ctrlPr>
                      </m:dPr>
                      <m:e>
                        <m:r>
                          <a:rPr lang="en-US" altLang="zh-CN" sz="1100" b="1">
                            <a:solidFill>
                              <a:srgbClr val="000066"/>
                            </a:solidFill>
                            <a:effectLst/>
                            <a:latin typeface="Cambria Math" panose="02040503050406030204" pitchFamily="18" charset="0"/>
                          </a:rPr>
                          <m:t>𝑣</m:t>
                        </m:r>
                      </m:e>
                    </m:d>
                    <m:r>
                      <a:rPr lang="en-US" altLang="zh-CN" sz="1100" b="1">
                        <a:solidFill>
                          <a:srgbClr val="000066"/>
                        </a:solidFill>
                        <a:effectLst/>
                        <a:latin typeface="Cambria Math" panose="02040503050406030204" pitchFamily="18" charset="0"/>
                      </a:rPr>
                      <m:t>=</m:t>
                    </m:r>
                    <m:r>
                      <a:rPr lang="en-US" altLang="zh-CN" sz="1100" b="1">
                        <a:solidFill>
                          <a:srgbClr val="000066"/>
                        </a:solidFill>
                        <a:effectLst/>
                        <a:latin typeface="Cambria Math" panose="02040503050406030204" pitchFamily="18" charset="0"/>
                      </a:rPr>
                      <m:t>𝐴</m:t>
                    </m:r>
                    <m:sSup>
                      <m:sSupPr>
                        <m:ctrlPr>
                          <a:rPr lang="zh-CN" altLang="zh-CN" sz="1100" b="1" i="1">
                            <a:solidFill>
                              <a:srgbClr val="000066"/>
                            </a:solidFill>
                            <a:effectLst/>
                            <a:latin typeface="Cambria Math" panose="02040503050406030204" pitchFamily="18" charset="0"/>
                          </a:rPr>
                        </m:ctrlPr>
                      </m:sSupPr>
                      <m:e>
                        <m:r>
                          <a:rPr lang="en-US" altLang="zh-CN" sz="1100" b="1">
                            <a:solidFill>
                              <a:srgbClr val="000066"/>
                            </a:solidFill>
                            <a:effectLst/>
                            <a:latin typeface="Cambria Math" panose="02040503050406030204" pitchFamily="18" charset="0"/>
                          </a:rPr>
                          <m:t>𝑒</m:t>
                        </m:r>
                      </m:e>
                      <m:sup>
                        <m:r>
                          <a:rPr lang="en-US" altLang="zh-CN" sz="1100" b="1">
                            <a:solidFill>
                              <a:srgbClr val="000066"/>
                            </a:solidFill>
                            <a:effectLst/>
                            <a:latin typeface="Cambria Math" panose="02040503050406030204" pitchFamily="18" charset="0"/>
                          </a:rPr>
                          <m:t>−</m:t>
                        </m:r>
                        <m:r>
                          <a:rPr lang="en-US" altLang="zh-CN" sz="1100" b="1">
                            <a:solidFill>
                              <a:srgbClr val="000066"/>
                            </a:solidFill>
                            <a:effectLst/>
                            <a:latin typeface="Cambria Math" panose="02040503050406030204" pitchFamily="18" charset="0"/>
                          </a:rPr>
                          <m:t>𝑣</m:t>
                        </m:r>
                      </m:sup>
                    </m:sSup>
                    <m:r>
                      <a:rPr lang="en-US" altLang="zh-CN" sz="1100" b="1">
                        <a:solidFill>
                          <a:srgbClr val="000066"/>
                        </a:solidFill>
                        <a:effectLst/>
                        <a:latin typeface="Cambria Math" panose="02040503050406030204" pitchFamily="18" charset="0"/>
                      </a:rPr>
                      <m:t>,</m:t>
                    </m:r>
                    <m:r>
                      <a:rPr lang="en-US" altLang="zh-CN" sz="1100" b="1">
                        <a:solidFill>
                          <a:srgbClr val="000066"/>
                        </a:solidFill>
                        <a:effectLst/>
                        <a:latin typeface="Cambria Math" panose="02040503050406030204" pitchFamily="18" charset="0"/>
                      </a:rPr>
                      <m:t>0</m:t>
                    </m:r>
                    <m:r>
                      <a:rPr lang="en-US" altLang="zh-CN" sz="1100" b="1">
                        <a:solidFill>
                          <a:srgbClr val="000066"/>
                        </a:solidFill>
                        <a:effectLst/>
                        <a:latin typeface="Cambria Math" panose="02040503050406030204" pitchFamily="18" charset="0"/>
                      </a:rPr>
                      <m:t>≤</m:t>
                    </m:r>
                    <m:r>
                      <a:rPr lang="en-US" altLang="zh-CN" sz="1100" b="1">
                        <a:solidFill>
                          <a:srgbClr val="000066"/>
                        </a:solidFill>
                        <a:effectLst/>
                        <a:latin typeface="Cambria Math" panose="02040503050406030204" pitchFamily="18" charset="0"/>
                      </a:rPr>
                      <m:t>𝑣</m:t>
                    </m:r>
                    <m:r>
                      <a:rPr lang="en-US" altLang="zh-CN" sz="1100" b="1">
                        <a:solidFill>
                          <a:srgbClr val="000066"/>
                        </a:solidFill>
                        <a:effectLst/>
                        <a:latin typeface="Cambria Math" panose="02040503050406030204" pitchFamily="18" charset="0"/>
                      </a:rPr>
                      <m:t>≤</m:t>
                    </m:r>
                    <m:r>
                      <a:rPr lang="en-US" altLang="zh-CN" sz="1100" b="1">
                        <a:solidFill>
                          <a:srgbClr val="000066"/>
                        </a:solidFill>
                        <a:effectLst/>
                        <a:latin typeface="Cambria Math" panose="02040503050406030204" pitchFamily="18" charset="0"/>
                      </a:rPr>
                      <m:t>𝑏</m:t>
                    </m:r>
                  </m:oMath>
                </a14:m>
                <a:r>
                  <a:rPr lang="en-US" altLang="zh-CN" sz="1100" b="1" dirty="0">
                    <a:solidFill>
                      <a:srgbClr val="000066"/>
                    </a:solidFill>
                    <a:effectLst/>
                    <a:latin typeface="微软雅黑" panose="020B0503020204020204" pitchFamily="34" charset="-122"/>
                    <a:ea typeface="微软雅黑" panose="020B0503020204020204" pitchFamily="34" charset="-122"/>
                  </a:rPr>
                  <a:t>      </a:t>
                </a:r>
                <a:r>
                  <a:rPr lang="zh-CN" altLang="zh-CN" sz="1100" b="1" dirty="0">
                    <a:solidFill>
                      <a:srgbClr val="000066"/>
                    </a:solidFill>
                    <a:effectLst/>
                    <a:latin typeface="微软雅黑" panose="020B0503020204020204" pitchFamily="34" charset="-122"/>
                    <a:ea typeface="微软雅黑" panose="020B0503020204020204" pitchFamily="34" charset="-122"/>
                  </a:rPr>
                  <a:t>（</a:t>
                </a:r>
                <a:r>
                  <a:rPr lang="en-US" altLang="zh-CN" sz="1100" b="1" dirty="0">
                    <a:solidFill>
                      <a:srgbClr val="000066"/>
                    </a:solidFill>
                    <a:effectLst/>
                    <a:latin typeface="微软雅黑" panose="020B0503020204020204" pitchFamily="34" charset="-122"/>
                    <a:ea typeface="微软雅黑" panose="020B0503020204020204" pitchFamily="34" charset="-122"/>
                  </a:rPr>
                  <a:t>4.22</a:t>
                </a:r>
                <a:r>
                  <a:rPr lang="zh-CN" altLang="zh-CN" sz="1100" b="1" dirty="0">
                    <a:solidFill>
                      <a:srgbClr val="000066"/>
                    </a:solidFill>
                    <a:effectLst/>
                    <a:latin typeface="微软雅黑" panose="020B0503020204020204" pitchFamily="34" charset="-122"/>
                    <a:ea typeface="微软雅黑" panose="020B0503020204020204" pitchFamily="34" charset="-122"/>
                  </a:rPr>
                  <a:t>）其中，</a:t>
                </a:r>
                <a14:m>
                  <m:oMath xmlns:m="http://schemas.openxmlformats.org/officeDocument/2006/math">
                    <m:r>
                      <a:rPr lang="en-US" altLang="zh-CN" sz="1100" b="1">
                        <a:solidFill>
                          <a:srgbClr val="000066"/>
                        </a:solidFill>
                        <a:effectLst/>
                        <a:latin typeface="Cambria Math" panose="02040503050406030204" pitchFamily="18" charset="0"/>
                      </a:rPr>
                      <m:t>𝑣</m:t>
                    </m:r>
                  </m:oMath>
                </a14:m>
                <a:r>
                  <a:rPr lang="zh-CN" altLang="zh-CN" sz="1100" b="1" dirty="0">
                    <a:solidFill>
                      <a:srgbClr val="000066"/>
                    </a:solidFill>
                    <a:effectLst/>
                    <a:latin typeface="微软雅黑" panose="020B0503020204020204" pitchFamily="34" charset="-122"/>
                    <a:ea typeface="微软雅黑" panose="020B0503020204020204" pitchFamily="34" charset="-122"/>
                  </a:rPr>
                  <a:t>为灰度级变量且</a:t>
                </a:r>
                <a14:m>
                  <m:oMath xmlns:m="http://schemas.openxmlformats.org/officeDocument/2006/math">
                    <m:r>
                      <a:rPr lang="en-US" altLang="zh-CN" sz="1100" b="1">
                        <a:solidFill>
                          <a:srgbClr val="000066"/>
                        </a:solidFill>
                        <a:effectLst/>
                        <a:latin typeface="Cambria Math" panose="02040503050406030204" pitchFamily="18" charset="0"/>
                      </a:rPr>
                      <m:t>𝑣</m:t>
                    </m:r>
                    <m:r>
                      <a:rPr lang="en-US" altLang="zh-CN" sz="1100" b="1">
                        <a:solidFill>
                          <a:srgbClr val="000066"/>
                        </a:solidFill>
                        <a:effectLst/>
                        <a:latin typeface="Cambria Math" panose="02040503050406030204" pitchFamily="18" charset="0"/>
                      </a:rPr>
                      <m:t>∈[</m:t>
                    </m:r>
                    <m:r>
                      <a:rPr lang="en-US" altLang="zh-CN" sz="1100" b="1">
                        <a:solidFill>
                          <a:srgbClr val="000066"/>
                        </a:solidFill>
                        <a:effectLst/>
                        <a:latin typeface="Cambria Math" panose="02040503050406030204" pitchFamily="18" charset="0"/>
                      </a:rPr>
                      <m:t>0</m:t>
                    </m:r>
                    <m:r>
                      <a:rPr lang="en-US" altLang="zh-CN" sz="1100" b="1">
                        <a:solidFill>
                          <a:srgbClr val="000066"/>
                        </a:solidFill>
                        <a:effectLst/>
                        <a:latin typeface="Cambria Math" panose="02040503050406030204" pitchFamily="18" charset="0"/>
                      </a:rPr>
                      <m:t>,</m:t>
                    </m:r>
                    <m:r>
                      <a:rPr lang="en-US" altLang="zh-CN" sz="1100" b="1">
                        <a:solidFill>
                          <a:srgbClr val="000066"/>
                        </a:solidFill>
                        <a:effectLst/>
                        <a:latin typeface="Cambria Math" panose="02040503050406030204" pitchFamily="18" charset="0"/>
                      </a:rPr>
                      <m:t>𝑏</m:t>
                    </m:r>
                    <m:r>
                      <a:rPr lang="en-US" altLang="zh-CN" sz="1100" b="1">
                        <a:solidFill>
                          <a:srgbClr val="000066"/>
                        </a:solidFill>
                        <a:effectLst/>
                        <a:latin typeface="Cambria Math" panose="02040503050406030204" pitchFamily="18" charset="0"/>
                      </a:rPr>
                      <m:t>]</m:t>
                    </m:r>
                  </m:oMath>
                </a14:m>
                <a:r>
                  <a:rPr lang="zh-CN" altLang="zh-CN" sz="1100" b="1" dirty="0">
                    <a:solidFill>
                      <a:srgbClr val="000066"/>
                    </a:solidFill>
                    <a:effectLst/>
                    <a:latin typeface="微软雅黑" panose="020B0503020204020204" pitchFamily="34" charset="-122"/>
                    <a:ea typeface="微软雅黑" panose="020B0503020204020204" pitchFamily="34" charset="-122"/>
                  </a:rPr>
                  <a:t>，</a:t>
                </a:r>
                <a14:m>
                  <m:oMath xmlns:m="http://schemas.openxmlformats.org/officeDocument/2006/math">
                    <m:r>
                      <a:rPr lang="en-US" altLang="zh-CN" sz="1100" b="1">
                        <a:solidFill>
                          <a:srgbClr val="000066"/>
                        </a:solidFill>
                        <a:effectLst/>
                        <a:latin typeface="Cambria Math" panose="02040503050406030204" pitchFamily="18" charset="0"/>
                      </a:rPr>
                      <m:t>𝐴</m:t>
                    </m:r>
                  </m:oMath>
                </a14:m>
                <a:r>
                  <a:rPr lang="zh-CN" altLang="zh-CN" sz="1100" b="1" dirty="0">
                    <a:solidFill>
                      <a:srgbClr val="000066"/>
                    </a:solidFill>
                    <a:effectLst/>
                    <a:latin typeface="微软雅黑" panose="020B0503020204020204" pitchFamily="34" charset="-122"/>
                    <a:ea typeface="微软雅黑" panose="020B0503020204020204" pitchFamily="34" charset="-122"/>
                  </a:rPr>
                  <a:t>为归一化因子。</a:t>
                </a:r>
                <a:endParaRPr lang="en-US" altLang="zh-CN" sz="1100" b="1" dirty="0">
                  <a:solidFill>
                    <a:srgbClr val="000066"/>
                  </a:solidFill>
                  <a:effectLst/>
                  <a:latin typeface="微软雅黑" panose="020B0503020204020204" pitchFamily="34" charset="-122"/>
                  <a:ea typeface="微软雅黑" panose="020B0503020204020204" pitchFamily="34" charset="-122"/>
                </a:endParaRPr>
              </a:p>
              <a:p>
                <a:pPr>
                  <a:lnSpc>
                    <a:spcPct val="150000"/>
                  </a:lnSpc>
                  <a:spcAft>
                    <a:spcPts val="250"/>
                  </a:spcAft>
                </a:pPr>
                <a:r>
                  <a:rPr lang="zh-CN" altLang="zh-CN" sz="1100" b="1" dirty="0">
                    <a:solidFill>
                      <a:srgbClr val="000066"/>
                    </a:solidFill>
                    <a:effectLst/>
                    <a:latin typeface="微软雅黑" panose="020B0503020204020204" pitchFamily="34" charset="-122"/>
                    <a:ea typeface="微软雅黑" panose="020B0503020204020204" pitchFamily="34" charset="-122"/>
                  </a:rPr>
                  <a:t>求一个变换</a:t>
                </a:r>
                <a14:m>
                  <m:oMath xmlns:m="http://schemas.openxmlformats.org/officeDocument/2006/math">
                    <m:r>
                      <a:rPr lang="en-US" altLang="zh-CN" sz="1100" b="1">
                        <a:solidFill>
                          <a:srgbClr val="000066"/>
                        </a:solidFill>
                        <a:effectLst/>
                        <a:latin typeface="Cambria Math" panose="02040503050406030204" pitchFamily="18" charset="0"/>
                      </a:rPr>
                      <m:t>𝑠</m:t>
                    </m:r>
                    <m:r>
                      <a:rPr lang="en-US" altLang="zh-CN" sz="1100" b="1">
                        <a:solidFill>
                          <a:srgbClr val="000066"/>
                        </a:solidFill>
                        <a:effectLst/>
                        <a:latin typeface="Cambria Math" panose="02040503050406030204" pitchFamily="18" charset="0"/>
                      </a:rPr>
                      <m:t>=</m:t>
                    </m:r>
                    <m:r>
                      <a:rPr lang="en-US" altLang="zh-CN" sz="1100" b="1">
                        <a:solidFill>
                          <a:srgbClr val="000066"/>
                        </a:solidFill>
                        <a:effectLst/>
                        <a:latin typeface="Cambria Math" panose="02040503050406030204" pitchFamily="18" charset="0"/>
                      </a:rPr>
                      <m:t>𝑀</m:t>
                    </m:r>
                    <m:r>
                      <a:rPr lang="en-US" altLang="zh-CN" sz="1100" b="1">
                        <a:solidFill>
                          <a:srgbClr val="000066"/>
                        </a:solidFill>
                        <a:effectLst/>
                        <a:latin typeface="Cambria Math" panose="02040503050406030204" pitchFamily="18" charset="0"/>
                      </a:rPr>
                      <m:t>(</m:t>
                    </m:r>
                    <m:r>
                      <a:rPr lang="en-US" altLang="zh-CN" sz="1100" b="1">
                        <a:solidFill>
                          <a:srgbClr val="000066"/>
                        </a:solidFill>
                        <a:effectLst/>
                        <a:latin typeface="Cambria Math" panose="02040503050406030204" pitchFamily="18" charset="0"/>
                      </a:rPr>
                      <m:t>𝑣</m:t>
                    </m:r>
                    <m:r>
                      <a:rPr lang="en-US" altLang="zh-CN" sz="1100" b="1">
                        <a:solidFill>
                          <a:srgbClr val="000066"/>
                        </a:solidFill>
                        <a:effectLst/>
                        <a:latin typeface="Cambria Math" panose="02040503050406030204" pitchFamily="18" charset="0"/>
                      </a:rPr>
                      <m:t>)</m:t>
                    </m:r>
                  </m:oMath>
                </a14:m>
                <a:r>
                  <a:rPr lang="zh-CN" altLang="zh-CN" sz="1100" b="1" dirty="0">
                    <a:solidFill>
                      <a:srgbClr val="000066"/>
                    </a:solidFill>
                    <a:effectLst/>
                    <a:latin typeface="微软雅黑" panose="020B0503020204020204" pitchFamily="34" charset="-122"/>
                    <a:ea typeface="微软雅黑" panose="020B0503020204020204" pitchFamily="34" charset="-122"/>
                  </a:rPr>
                  <a:t>，使得变换图像的</a:t>
                </a:r>
                <a:r>
                  <a:rPr lang="en-US" altLang="zh-CN" sz="1100" b="1" dirty="0">
                    <a:solidFill>
                      <a:srgbClr val="000066"/>
                    </a:solidFill>
                    <a:effectLst/>
                    <a:latin typeface="微软雅黑" panose="020B0503020204020204" pitchFamily="34" charset="-122"/>
                    <a:ea typeface="微软雅黑" panose="020B0503020204020204" pitchFamily="34" charset="-122"/>
                  </a:rPr>
                  <a:t>PDF</a:t>
                </a:r>
                <a:r>
                  <a:rPr lang="zh-CN" altLang="zh-CN" sz="1100" b="1" dirty="0">
                    <a:solidFill>
                      <a:srgbClr val="000066"/>
                    </a:solidFill>
                    <a:effectLst/>
                    <a:latin typeface="微软雅黑" panose="020B0503020204020204" pitchFamily="34" charset="-122"/>
                    <a:ea typeface="微软雅黑" panose="020B0503020204020204" pitchFamily="34" charset="-122"/>
                  </a:rPr>
                  <a:t>为</a:t>
                </a:r>
                <a14:m>
                  <m:oMath xmlns:m="http://schemas.openxmlformats.org/officeDocument/2006/math">
                    <m:sSub>
                      <m:sSubPr>
                        <m:ctrlPr>
                          <a:rPr lang="zh-CN" altLang="zh-CN" sz="1100" b="1" i="1">
                            <a:solidFill>
                              <a:srgbClr val="000066"/>
                            </a:solidFill>
                            <a:effectLst/>
                            <a:latin typeface="Cambria Math" panose="02040503050406030204" pitchFamily="18" charset="0"/>
                          </a:rPr>
                        </m:ctrlPr>
                      </m:sSubPr>
                      <m:e>
                        <m:r>
                          <a:rPr lang="en-US" altLang="zh-CN" sz="1100" b="1">
                            <a:solidFill>
                              <a:srgbClr val="000066"/>
                            </a:solidFill>
                            <a:effectLst/>
                            <a:latin typeface="Cambria Math" panose="02040503050406030204" pitchFamily="18" charset="0"/>
                          </a:rPr>
                          <m:t>𝑝</m:t>
                        </m:r>
                      </m:e>
                      <m:sub>
                        <m:r>
                          <a:rPr lang="en-US" altLang="zh-CN" sz="1100" b="1">
                            <a:solidFill>
                              <a:srgbClr val="000066"/>
                            </a:solidFill>
                            <a:effectLst/>
                            <a:latin typeface="Cambria Math" panose="02040503050406030204" pitchFamily="18" charset="0"/>
                          </a:rPr>
                          <m:t>𝑠</m:t>
                        </m:r>
                      </m:sub>
                    </m:sSub>
                    <m:d>
                      <m:dPr>
                        <m:ctrlPr>
                          <a:rPr lang="zh-CN" altLang="zh-CN" sz="1100" b="1" i="1">
                            <a:solidFill>
                              <a:srgbClr val="000066"/>
                            </a:solidFill>
                            <a:effectLst/>
                            <a:latin typeface="Cambria Math" panose="02040503050406030204" pitchFamily="18" charset="0"/>
                          </a:rPr>
                        </m:ctrlPr>
                      </m:dPr>
                      <m:e>
                        <m:r>
                          <a:rPr lang="en-US" altLang="zh-CN" sz="1100" b="1">
                            <a:solidFill>
                              <a:srgbClr val="000066"/>
                            </a:solidFill>
                            <a:effectLst/>
                            <a:latin typeface="Cambria Math" panose="02040503050406030204" pitchFamily="18" charset="0"/>
                          </a:rPr>
                          <m:t>𝑠</m:t>
                        </m:r>
                      </m:e>
                    </m:d>
                    <m:r>
                      <a:rPr lang="en-US" altLang="zh-CN" sz="1100" b="1">
                        <a:solidFill>
                          <a:srgbClr val="000066"/>
                        </a:solidFill>
                        <a:effectLst/>
                        <a:latin typeface="Cambria Math" panose="02040503050406030204" pitchFamily="18" charset="0"/>
                      </a:rPr>
                      <m:t>=</m:t>
                    </m:r>
                    <m:r>
                      <a:rPr lang="en-US" altLang="zh-CN" sz="1100" b="1">
                        <a:solidFill>
                          <a:srgbClr val="000066"/>
                        </a:solidFill>
                        <a:effectLst/>
                        <a:latin typeface="Cambria Math" panose="02040503050406030204" pitchFamily="18" charset="0"/>
                      </a:rPr>
                      <m:t>𝐵𝑠</m:t>
                    </m:r>
                    <m:sSup>
                      <m:sSupPr>
                        <m:ctrlPr>
                          <a:rPr lang="zh-CN" altLang="zh-CN" sz="1100" b="1" i="1">
                            <a:solidFill>
                              <a:srgbClr val="000066"/>
                            </a:solidFill>
                            <a:effectLst/>
                            <a:latin typeface="Cambria Math" panose="02040503050406030204" pitchFamily="18" charset="0"/>
                          </a:rPr>
                        </m:ctrlPr>
                      </m:sSupPr>
                      <m:e>
                        <m:r>
                          <a:rPr lang="en-US" altLang="zh-CN" sz="1100" b="1">
                            <a:solidFill>
                              <a:srgbClr val="000066"/>
                            </a:solidFill>
                            <a:effectLst/>
                            <a:latin typeface="Cambria Math" panose="02040503050406030204" pitchFamily="18" charset="0"/>
                          </a:rPr>
                          <m:t>𝑒</m:t>
                        </m:r>
                      </m:e>
                      <m:sup>
                        <m:r>
                          <a:rPr lang="en-US" altLang="zh-CN" sz="1100" b="1">
                            <a:solidFill>
                              <a:srgbClr val="000066"/>
                            </a:solidFill>
                            <a:effectLst/>
                            <a:latin typeface="Cambria Math" panose="02040503050406030204" pitchFamily="18" charset="0"/>
                          </a:rPr>
                          <m:t>−</m:t>
                        </m:r>
                        <m:sSup>
                          <m:sSupPr>
                            <m:ctrlPr>
                              <a:rPr lang="zh-CN" altLang="zh-CN" sz="1100" b="1" i="1">
                                <a:solidFill>
                                  <a:srgbClr val="000066"/>
                                </a:solidFill>
                                <a:effectLst/>
                                <a:latin typeface="Cambria Math" panose="02040503050406030204" pitchFamily="18" charset="0"/>
                              </a:rPr>
                            </m:ctrlPr>
                          </m:sSupPr>
                          <m:e>
                            <m:r>
                              <a:rPr lang="en-US" altLang="zh-CN" sz="1100" b="1">
                                <a:solidFill>
                                  <a:srgbClr val="000066"/>
                                </a:solidFill>
                                <a:effectLst/>
                                <a:latin typeface="Cambria Math" panose="02040503050406030204" pitchFamily="18" charset="0"/>
                              </a:rPr>
                              <m:t>𝑠</m:t>
                            </m:r>
                          </m:e>
                          <m:sup>
                            <m:r>
                              <a:rPr lang="en-US" altLang="zh-CN" sz="1100" b="1">
                                <a:solidFill>
                                  <a:srgbClr val="000066"/>
                                </a:solidFill>
                                <a:effectLst/>
                                <a:latin typeface="Cambria Math" panose="02040503050406030204" pitchFamily="18" charset="0"/>
                              </a:rPr>
                              <m:t>2</m:t>
                            </m:r>
                          </m:sup>
                        </m:sSup>
                      </m:sup>
                    </m:sSup>
                  </m:oMath>
                </a14:m>
                <a:r>
                  <a:rPr lang="zh-CN" altLang="zh-CN" sz="1100" b="1" dirty="0">
                    <a:solidFill>
                      <a:srgbClr val="000066"/>
                    </a:solidFill>
                    <a:effectLst/>
                    <a:latin typeface="微软雅黑" panose="020B0503020204020204" pitchFamily="34" charset="-122"/>
                    <a:ea typeface="微软雅黑" panose="020B0503020204020204" pitchFamily="34" charset="-122"/>
                  </a:rPr>
                  <a:t>，其中</a:t>
                </a:r>
                <a14:m>
                  <m:oMath xmlns:m="http://schemas.openxmlformats.org/officeDocument/2006/math">
                    <m:r>
                      <a:rPr lang="en-US" altLang="zh-CN" sz="1100" b="1">
                        <a:solidFill>
                          <a:srgbClr val="000066"/>
                        </a:solidFill>
                        <a:effectLst/>
                        <a:latin typeface="Cambria Math" panose="02040503050406030204" pitchFamily="18" charset="0"/>
                      </a:rPr>
                      <m:t>𝑠</m:t>
                    </m:r>
                  </m:oMath>
                </a14:m>
                <a:r>
                  <a:rPr lang="zh-CN" altLang="zh-CN" sz="1100" b="1" dirty="0">
                    <a:solidFill>
                      <a:srgbClr val="000066"/>
                    </a:solidFill>
                    <a:effectLst/>
                    <a:latin typeface="微软雅黑" panose="020B0503020204020204" pitchFamily="34" charset="-122"/>
                    <a:ea typeface="微软雅黑" panose="020B0503020204020204" pitchFamily="34" charset="-122"/>
                  </a:rPr>
                  <a:t>为变换后图像的灰度级且</a:t>
                </a:r>
                <a14:m>
                  <m:oMath xmlns:m="http://schemas.openxmlformats.org/officeDocument/2006/math">
                    <m:r>
                      <a:rPr lang="en-US" altLang="zh-CN" sz="1100" b="1">
                        <a:solidFill>
                          <a:srgbClr val="000066"/>
                        </a:solidFill>
                        <a:effectLst/>
                        <a:latin typeface="Cambria Math" panose="02040503050406030204" pitchFamily="18" charset="0"/>
                      </a:rPr>
                      <m:t>𝑠</m:t>
                    </m:r>
                    <m:r>
                      <a:rPr lang="en-US" altLang="zh-CN" sz="1100" b="1">
                        <a:solidFill>
                          <a:srgbClr val="000066"/>
                        </a:solidFill>
                        <a:effectLst/>
                        <a:latin typeface="Cambria Math" panose="02040503050406030204" pitchFamily="18" charset="0"/>
                      </a:rPr>
                      <m:t>∈[</m:t>
                    </m:r>
                    <m:r>
                      <a:rPr lang="en-US" altLang="zh-CN" sz="1100" b="1">
                        <a:solidFill>
                          <a:srgbClr val="000066"/>
                        </a:solidFill>
                        <a:effectLst/>
                        <a:latin typeface="Cambria Math" panose="02040503050406030204" pitchFamily="18" charset="0"/>
                      </a:rPr>
                      <m:t>0</m:t>
                    </m:r>
                    <m:r>
                      <a:rPr lang="en-US" altLang="zh-CN" sz="1100" b="1">
                        <a:solidFill>
                          <a:srgbClr val="000066"/>
                        </a:solidFill>
                        <a:effectLst/>
                        <a:latin typeface="Cambria Math" panose="02040503050406030204" pitchFamily="18" charset="0"/>
                      </a:rPr>
                      <m:t>,</m:t>
                    </m:r>
                    <m:r>
                      <a:rPr lang="en-US" altLang="zh-CN" sz="1100" b="1">
                        <a:solidFill>
                          <a:srgbClr val="000066"/>
                        </a:solidFill>
                        <a:effectLst/>
                        <a:latin typeface="Cambria Math" panose="02040503050406030204" pitchFamily="18" charset="0"/>
                      </a:rPr>
                      <m:t>𝑏</m:t>
                    </m:r>
                    <m:r>
                      <a:rPr lang="en-US" altLang="zh-CN" sz="1100" b="1">
                        <a:solidFill>
                          <a:srgbClr val="000066"/>
                        </a:solidFill>
                        <a:effectLst/>
                        <a:latin typeface="Cambria Math" panose="02040503050406030204" pitchFamily="18" charset="0"/>
                      </a:rPr>
                      <m:t>]</m:t>
                    </m:r>
                  </m:oMath>
                </a14:m>
                <a:r>
                  <a:rPr lang="zh-CN" altLang="zh-CN" sz="1100" b="1" dirty="0">
                    <a:solidFill>
                      <a:srgbClr val="000066"/>
                    </a:solidFill>
                    <a:effectLst/>
                    <a:latin typeface="微软雅黑" panose="020B0503020204020204" pitchFamily="34" charset="-122"/>
                    <a:ea typeface="微软雅黑" panose="020B0503020204020204" pitchFamily="34" charset="-122"/>
                  </a:rPr>
                  <a:t>。</a:t>
                </a:r>
                <a:endParaRPr lang="zh-CN" altLang="zh-CN" sz="1100" b="1" dirty="0">
                  <a:solidFill>
                    <a:srgbClr val="000066"/>
                  </a:solidFill>
                  <a:effectLst/>
                  <a:latin typeface="微软雅黑" panose="020B0503020204020204" pitchFamily="34" charset="-122"/>
                  <a:ea typeface="微软雅黑" panose="020B0503020204020204" pitchFamily="34" charset="-122"/>
                </a:endParaRPr>
              </a:p>
              <a:p>
                <a:pPr algn="just">
                  <a:lnSpc>
                    <a:spcPct val="150000"/>
                  </a:lnSpc>
                  <a:spcAft>
                    <a:spcPts val="250"/>
                  </a:spcAft>
                  <a:buNone/>
                </a:pPr>
                <a:r>
                  <a:rPr lang="zh-CN" altLang="zh-CN" sz="11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求解过程如下：</a:t>
                </a:r>
                <a:r>
                  <a:rPr lang="en-US" altLang="zh-CN" sz="1100" kern="100" dirty="0">
                    <a:latin typeface="Calibri" panose="020F0502020204030204" charset="0"/>
                    <a:ea typeface="宋体" panose="02010600030101010101" pitchFamily="2" charset="-122"/>
                    <a:cs typeface="Times New Roman" panose="02020603050405020304" pitchFamily="18" charset="0"/>
                  </a:rPr>
                  <a:t>	</a:t>
                </a:r>
                <a:r>
                  <a:rPr lang="zh-CN"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令</a:t>
                </a:r>
                <a:r>
                  <a:rPr lang="zh-CN" altLang="zh-CN" sz="1100" kern="100" dirty="0">
                    <a:solidFill>
                      <a:srgbClr val="000000"/>
                    </a:solidFill>
                    <a:effectLst/>
                    <a:latin typeface="Calibri" panose="020F0502020204030204" charset="0"/>
                    <a:ea typeface="Times New Roman" panose="02020603050405020304" pitchFamily="18" charset="0"/>
                    <a:cs typeface="Times New Roman" panose="02020603050405020304" pitchFamily="18" charset="0"/>
                  </a:rPr>
                  <a:t> </a:t>
                </a:r>
                <a14:m>
                  <m:oMath xmlns:m="http://schemas.openxmlformats.org/officeDocument/2006/math">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fName>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e>
                    </m:func>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nary>
                      <m:nary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sup>
                      <m:e>
                        <m:sSub>
                          <m:sSub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𝑦</m:t>
                            </m:r>
                          </m:e>
                        </m:d>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𝑑𝑦</m:t>
                        </m:r>
                      </m:e>
                    </m:nary>
                  </m:oMath>
                </a14:m>
                <a:r>
                  <a:rPr lang="zh-CN"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𝑇</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nary>
                      <m:nary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p>
                      <m:e>
                        <m:sSub>
                          <m:sSub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𝑑𝑥</m:t>
                        </m:r>
                      </m:e>
                    </m:nary>
                  </m:oMath>
                </a14:m>
                <a:endParaRPr lang="zh-CN" altLang="zh-CN" sz="1100" kern="100" dirty="0">
                  <a:effectLst/>
                  <a:latin typeface="Calibri" panose="020F0502020204030204" charset="0"/>
                  <a:ea typeface="宋体" panose="02010600030101010101" pitchFamily="2" charset="-122"/>
                  <a:cs typeface="Times New Roman" panose="02020603050405020304" pitchFamily="18" charset="0"/>
                </a:endParaRPr>
              </a:p>
              <a:p>
                <a:pPr algn="just">
                  <a:lnSpc>
                    <a:spcPct val="150000"/>
                  </a:lnSpc>
                  <a:spcAft>
                    <a:spcPts val="250"/>
                  </a:spcAft>
                  <a:buNone/>
                </a:pPr>
                <a:r>
                  <a:rPr lang="zh-CN"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则由</a:t>
                </a:r>
                <a14:m>
                  <m:oMath xmlns:m="http://schemas.openxmlformats.org/officeDocument/2006/math">
                    <m:sSub>
                      <m:sSub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𝑇</m:t>
                        </m:r>
                      </m:e>
                      <m:sub>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𝑇</m:t>
                        </m:r>
                      </m:e>
                      <m:sub>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的条件，我们有</a:t>
                </a:r>
                <a:r>
                  <a:rPr lang="en-US"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𝐵</m:t>
                    </m:r>
                    <m:nary>
                      <m:nary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sup>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𝑦</m:t>
                        </m:r>
                        <m:sSup>
                          <m:sSup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p>
                            </m:sSup>
                          </m:sup>
                        </m:s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𝑑𝑦</m:t>
                        </m:r>
                      </m:e>
                    </m:nary>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𝐴</m:t>
                    </m:r>
                    <m:nary>
                      <m:nary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p>
                      <m:e>
                        <m:sSup>
                          <m:sSup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sup>
                        </m:s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𝑑𝑥</m:t>
                        </m:r>
                      </m:e>
                    </m:nary>
                  </m:oMath>
                </a14:m>
                <a:r>
                  <a:rPr lang="en-US"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4.23</a:t>
                </a:r>
                <a:r>
                  <a:rPr lang="zh-CN"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100" kern="100" dirty="0">
                  <a:effectLst/>
                  <a:latin typeface="Calibri" panose="020F0502020204030204" charset="0"/>
                  <a:ea typeface="宋体" panose="02010600030101010101" pitchFamily="2" charset="-122"/>
                  <a:cs typeface="Times New Roman" panose="02020603050405020304" pitchFamily="18" charset="0"/>
                </a:endParaRPr>
              </a:p>
              <a:p>
                <a:pPr algn="just">
                  <a:lnSpc>
                    <a:spcPct val="150000"/>
                  </a:lnSpc>
                  <a:spcAft>
                    <a:spcPts val="250"/>
                  </a:spcAft>
                  <a:buNone/>
                </a:pPr>
                <a:r>
                  <a:rPr lang="zh-CN"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上式左边为</a:t>
                </a:r>
                <a:r>
                  <a:rPr lang="en-US"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nary>
                      <m:nary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sup>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𝑦</m:t>
                        </m:r>
                        <m:sSup>
                          <m:sSup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p>
                            </m:sSup>
                          </m:sup>
                        </m:s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𝑑𝑦</m:t>
                        </m:r>
                      </m:e>
                    </m:nary>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den>
                    </m:f>
                    <m:nary>
                      <m:nary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sup>
                      <m:e>
                        <m:sSup>
                          <m:sSup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p>
                            </m:sSup>
                          </m:sup>
                        </m:s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m:t>
                        </m:r>
                        <m:sSup>
                          <m:sSup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p>
                        </m:sSup>
                      </m:e>
                    </m:nary>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den>
                    </m:f>
                    <m:sSup>
                      <m:sSup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p>
                        </m:sSup>
                      </m:sup>
                    </m:sSup>
                    <m:sSubSup>
                      <m:sSubSup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e>
                      <m:sub>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sup>
                    </m:sSub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e>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p>
                            </m:sSup>
                          </m:sup>
                        </m:sSup>
                      </m:num>
                      <m:den>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den>
                    </m:f>
                  </m:oMath>
                </a14:m>
                <a:r>
                  <a:rPr lang="en-US"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4.24</a:t>
                </a:r>
                <a:r>
                  <a:rPr lang="zh-CN"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100" kern="100" dirty="0">
                  <a:effectLst/>
                  <a:latin typeface="Calibri" panose="020F0502020204030204" charset="0"/>
                  <a:ea typeface="宋体" panose="02010600030101010101" pitchFamily="2" charset="-122"/>
                  <a:cs typeface="Times New Roman" panose="02020603050405020304" pitchFamily="18" charset="0"/>
                </a:endParaRPr>
              </a:p>
              <a:p>
                <a:pPr algn="just">
                  <a:lnSpc>
                    <a:spcPct val="150000"/>
                  </a:lnSpc>
                  <a:spcAft>
                    <a:spcPts val="250"/>
                  </a:spcAft>
                  <a:buNone/>
                </a:pPr>
                <a:r>
                  <a:rPr lang="zh-CN"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右边为</a:t>
                </a:r>
                <a:r>
                  <a:rPr lang="en-US"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nary>
                      <m:nary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p>
                      <m:e>
                        <m:sSup>
                          <m:sSup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sup>
                        </m:s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𝑑𝑥</m:t>
                        </m:r>
                      </m:e>
                    </m:nary>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sup>
                    </m:sSup>
                    <m:sSubSup>
                      <m:sSubSup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e>
                      <m:sub>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p>
                    </m:sSub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p>
                    </m:sSup>
                  </m:oMath>
                </a14:m>
                <a:r>
                  <a:rPr lang="en-US"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4.25</a:t>
                </a:r>
                <a:r>
                  <a:rPr lang="zh-CN"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100" kern="100" dirty="0">
                  <a:effectLst/>
                  <a:latin typeface="Calibri" panose="020F0502020204030204" charset="0"/>
                  <a:ea typeface="宋体" panose="02010600030101010101" pitchFamily="2" charset="-122"/>
                  <a:cs typeface="Times New Roman" panose="02020603050405020304" pitchFamily="18" charset="0"/>
                </a:endParaRPr>
              </a:p>
              <a:p>
                <a:pPr algn="just">
                  <a:lnSpc>
                    <a:spcPct val="150000"/>
                  </a:lnSpc>
                  <a:spcAft>
                    <a:spcPts val="250"/>
                  </a:spcAft>
                  <a:buNone/>
                </a:pPr>
                <a:r>
                  <a:rPr lang="zh-CN"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由</a:t>
                </a:r>
                <a14:m>
                  <m:oMath xmlns:m="http://schemas.openxmlformats.org/officeDocument/2006/math">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e>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p>
                    <m:d>
                      <m:d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𝑇</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e>
                    </m:d>
                  </m:oMath>
                </a14:m>
                <a:r>
                  <a:rPr lang="zh-CN"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spcAft>
                    <a:spcPts val="250"/>
                  </a:spcAft>
                  <a:buNone/>
                </a:pPr>
                <a:r>
                  <a:rPr lang="zh-CN"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可得</a:t>
                </a:r>
                <a:r>
                  <a:rPr lang="en-US" altLang="zh-CN" sz="1100" kern="100" dirty="0">
                    <a:latin typeface="Calibri" panose="020F0502020204030204" charset="0"/>
                    <a:ea typeface="宋体" panose="02010600030101010101" pitchFamily="2" charset="-122"/>
                    <a:cs typeface="Times New Roman" panose="02020603050405020304" pitchFamily="18" charset="0"/>
                  </a:rPr>
                  <a:t>	</a:t>
                </a:r>
                <a14:m>
                  <m:oMath xmlns:m="http://schemas.openxmlformats.org/officeDocument/2006/math">
                    <m:f>
                      <m:f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e>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p>
                            </m:sSup>
                          </m:sup>
                        </m:sSup>
                      </m:num>
                      <m:den>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𝐴</m:t>
                        </m:r>
                      </m:num>
                      <m:den>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𝐵</m:t>
                        </m:r>
                      </m:den>
                    </m:f>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p>
                    </m:sSup>
                    <m:r>
                      <a:rPr lang="en-US" altLang="zh-CN" sz="11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𝑙𝑛</m:t>
                            </m:r>
                          </m:fName>
                          <m:e>
                            <m:d>
                              <m:dPr>
                                <m:begChr m:val="["/>
                                <m:endChr m:val="]"/>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𝐴</m:t>
                                    </m:r>
                                  </m:num>
                                  <m:den>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𝐵</m:t>
                                    </m:r>
                                  </m:den>
                                </m:f>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1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1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p>
                                </m:sSup>
                              </m:e>
                            </m:d>
                          </m:e>
                        </m:func>
                      </m:e>
                    </m:rad>
                  </m:oMath>
                </a14:m>
                <a:r>
                  <a:rPr lang="en-US"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4.26</a:t>
                </a:r>
                <a:r>
                  <a:rPr lang="zh-CN" altLang="zh-CN" sz="11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100" kern="100" dirty="0">
                  <a:effectLst/>
                  <a:latin typeface="Calibri" panose="020F0502020204030204" charset="0"/>
                  <a:ea typeface="宋体" panose="02010600030101010101" pitchFamily="2" charset="-122"/>
                  <a:cs typeface="Times New Roman" panose="020206030504050203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06375" y="1002706"/>
                <a:ext cx="6390744" cy="3606757"/>
              </a:xfrm>
              <a:prstGeom prst="rect">
                <a:avLst/>
              </a:prstGeom>
              <a:blipFill rotWithShape="1">
                <a:blip r:embed="rId1"/>
                <a:stretch>
                  <a:fillRect t="-1" r="2" b="18"/>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7" name="文本框 6"/>
          <p:cNvSpPr txBox="1"/>
          <p:nvPr/>
        </p:nvSpPr>
        <p:spPr>
          <a:xfrm>
            <a:off x="5355167" y="175128"/>
            <a:ext cx="13419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直方图变换</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4.5</a:t>
            </a:r>
            <a:r>
              <a:rPr lang="zh-CN" altLang="en-US" sz="1600" b="1" dirty="0">
                <a:solidFill>
                  <a:srgbClr val="000000"/>
                </a:solidFill>
                <a:latin typeface="微软雅黑" panose="020B0503020204020204" pitchFamily="34" charset="-122"/>
                <a:ea typeface="微软雅黑" panose="020B0503020204020204" pitchFamily="34" charset="-122"/>
              </a:rPr>
              <a:t> 图像点运算：基于直方图的变化</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3084499"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4.5.4 </a:t>
            </a:r>
            <a:r>
              <a:rPr lang="zh-CN" altLang="en-US" sz="1600" b="1" dirty="0">
                <a:solidFill>
                  <a:srgbClr val="000066"/>
                </a:solidFill>
                <a:latin typeface="微软雅黑" panose="020B0503020204020204" pitchFamily="34" charset="-122"/>
                <a:ea typeface="微软雅黑" panose="020B0503020204020204" pitchFamily="34" charset="-122"/>
              </a:rPr>
              <a:t>基于离散直方图的变换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文本框 3"/>
              <p:cNvSpPr txBox="1"/>
              <p:nvPr/>
            </p:nvSpPr>
            <p:spPr>
              <a:xfrm>
                <a:off x="138550" y="1049426"/>
                <a:ext cx="6528390" cy="3907993"/>
              </a:xfrm>
              <a:prstGeom prst="rect">
                <a:avLst/>
              </a:prstGeom>
              <a:noFill/>
            </p:spPr>
            <p:txBody>
              <a:bodyPr wrap="square">
                <a:spAutoFit/>
              </a:bodyPr>
              <a:lstStyle/>
              <a:p>
                <a:pPr indent="266700" algn="just">
                  <a:lnSpc>
                    <a:spcPct val="150000"/>
                  </a:lnSpc>
                  <a:spcAft>
                    <a:spcPts val="250"/>
                  </a:spcAft>
                  <a:buNone/>
                </a:pPr>
                <a:r>
                  <a:rPr lang="zh-CN" altLang="zh-CN" sz="1600" dirty="0">
                    <a:solidFill>
                      <a:srgbClr val="000066"/>
                    </a:solidFill>
                    <a:latin typeface="微软雅黑" panose="020B0503020204020204" pitchFamily="34" charset="-122"/>
                    <a:ea typeface="微软雅黑" panose="020B0503020204020204" pitchFamily="34" charset="-122"/>
                  </a:rPr>
                  <a:t>直方图均衡化是直方图规定化的一个特例，即要求输出图像服从均匀分布。概括而言，是计算如下连续映射</a:t>
                </a:r>
                <a:endParaRPr lang="zh-CN" altLang="zh-CN" sz="1600" dirty="0">
                  <a:solidFill>
                    <a:srgbClr val="000066"/>
                  </a:solidFill>
                  <a:latin typeface="微软雅黑" panose="020B0503020204020204" pitchFamily="34" charset="-122"/>
                  <a:ea typeface="微软雅黑" panose="020B0503020204020204" pitchFamily="34" charset="-122"/>
                </a:endParaRPr>
              </a:p>
              <a:p>
                <a:pPr algn="r">
                  <a:lnSpc>
                    <a:spcPct val="150000"/>
                  </a:lnSpc>
                  <a:spcAft>
                    <a:spcPts val="250"/>
                  </a:spcAft>
                  <a:buNone/>
                </a:pP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p>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𝑇</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e>
                    </m:d>
                  </m:oMath>
                </a14:m>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4.27</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indent="266700" algn="just">
                  <a:lnSpc>
                    <a:spcPct val="150000"/>
                  </a:lnSpc>
                  <a:spcAft>
                    <a:spcPts val="250"/>
                  </a:spcAft>
                </a:pPr>
                <a:r>
                  <a:rPr lang="zh-CN" altLang="zh-CN" sz="1600" dirty="0">
                    <a:solidFill>
                      <a:srgbClr val="000066"/>
                    </a:solidFill>
                    <a:latin typeface="微软雅黑" panose="020B0503020204020204" pitchFamily="34" charset="-122"/>
                    <a:ea typeface="微软雅黑" panose="020B0503020204020204" pitchFamily="34" charset="-122"/>
                  </a:rPr>
                  <a:t>其中</a:t>
                </a:r>
                <a:endParaRPr lang="zh-CN" altLang="zh-CN" sz="1600" dirty="0">
                  <a:solidFill>
                    <a:srgbClr val="000066"/>
                  </a:solidFill>
                  <a:latin typeface="微软雅黑" panose="020B0503020204020204" pitchFamily="34" charset="-122"/>
                  <a:ea typeface="微软雅黑" panose="020B0503020204020204" pitchFamily="34" charset="-122"/>
                </a:endParaRPr>
              </a:p>
              <a:p>
                <a:pPr algn="r">
                  <a:lnSpc>
                    <a:spcPct val="150000"/>
                  </a:lnSpc>
                  <a:spcAft>
                    <a:spcPts val="250"/>
                  </a:spcAft>
                  <a:buNone/>
                </a:pP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𝑧</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limLow>
                      <m:limLow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𝑇</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e>
                        </m:groupChr>
                      </m:e>
                      <m:lim>
                        <m:r>
                          <a:rPr lang="zh-CN"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输入图像的累积分布函数</m:t>
                        </m:r>
                      </m:lim>
                    </m:limLow>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nary>
                      <m:nary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p>
                      <m:e>
                        <m:limLow>
                          <m:limLow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e>
                                </m:d>
                              </m:e>
                            </m:groupChr>
                          </m:e>
                          <m:lim>
                            <m:r>
                              <a:rPr lang="zh-CN"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输入图像的</m:t>
                            </m:r>
                            <m:r>
                              <m:rPr>
                                <m:nor/>
                              </m:rPr>
                              <a:rPr lang="en-US" altLang="zh-CN" sz="140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PDF</m:t>
                            </m:r>
                          </m:lim>
                        </m:limLow>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𝑑𝑥</m:t>
                        </m:r>
                      </m:e>
                    </m:nary>
                  </m:oMath>
                </a14:m>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4.28</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lgn="r">
                  <a:lnSpc>
                    <a:spcPct val="150000"/>
                  </a:lnSpc>
                  <a:spcAft>
                    <a:spcPts val="250"/>
                  </a:spcAft>
                  <a:buNone/>
                </a:pP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limLow>
                      <m:limLow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e>
                        </m:groupChr>
                      </m:e>
                      <m:lim>
                        <m:r>
                          <a:rPr lang="zh-CN"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输出图像的累积分布函数</m:t>
                        </m:r>
                      </m:lim>
                    </m:limLow>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nary>
                      <m:nary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sup>
                      <m:e>
                        <m:limLow>
                          <m:limLow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𝑦</m:t>
                                    </m:r>
                                  </m:e>
                                </m:d>
                              </m:e>
                            </m:groupChr>
                          </m:e>
                          <m:lim>
                            <m:r>
                              <a:rPr lang="zh-CN"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输出图像的</m:t>
                            </m:r>
                            <m:r>
                              <m:rPr>
                                <m:nor/>
                              </m:rPr>
                              <a:rPr lang="en-US" altLang="zh-CN" sz="140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PDF</m:t>
                            </m:r>
                          </m:lim>
                        </m:limLow>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𝑑𝑦</m:t>
                        </m:r>
                      </m:e>
                    </m:nary>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求</a:t>
                </a: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𝑧</m:t>
                        </m:r>
                      </m:fName>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e>
                    </m:func>
                  </m:oMath>
                </a14:m>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4.29</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indent="266700" algn="just">
                  <a:lnSpc>
                    <a:spcPct val="150000"/>
                  </a:lnSpc>
                  <a:spcAft>
                    <a:spcPts val="250"/>
                  </a:spcAft>
                </a:pPr>
                <a:endPar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spcAft>
                    <a:spcPts val="250"/>
                  </a:spcAft>
                </a:pPr>
                <a:r>
                  <a:rPr lang="zh-CN" altLang="zh-CN" sz="1600" dirty="0">
                    <a:solidFill>
                      <a:srgbClr val="000066"/>
                    </a:solidFill>
                    <a:latin typeface="微软雅黑" panose="020B0503020204020204" pitchFamily="34" charset="-122"/>
                    <a:ea typeface="微软雅黑" panose="020B0503020204020204" pitchFamily="34" charset="-122"/>
                  </a:rPr>
                  <a:t>在离散形式，假设图像大小</a:t>
                </a:r>
                <a14:m>
                  <m:oMath xmlns:m="http://schemas.openxmlformats.org/officeDocument/2006/math">
                    <m:r>
                      <a:rPr lang="en-US" altLang="zh-CN" sz="1600">
                        <a:solidFill>
                          <a:srgbClr val="000066"/>
                        </a:solidFill>
                        <a:latin typeface="Cambria Math" panose="02040503050406030204" pitchFamily="18" charset="0"/>
                        <a:ea typeface="微软雅黑" panose="020B0503020204020204" pitchFamily="34" charset="-122"/>
                      </a:rPr>
                      <m:t>𝑀</m:t>
                    </m:r>
                    <m:r>
                      <a:rPr lang="en-US" altLang="zh-CN" sz="1600">
                        <a:solidFill>
                          <a:srgbClr val="000066"/>
                        </a:solidFill>
                        <a:latin typeface="Cambria Math" panose="02040503050406030204" pitchFamily="18" charset="0"/>
                        <a:ea typeface="微软雅黑" panose="020B0503020204020204" pitchFamily="34" charset="-122"/>
                      </a:rPr>
                      <m:t>×</m:t>
                    </m:r>
                    <m:r>
                      <a:rPr lang="en-US" altLang="zh-CN" sz="1600">
                        <a:solidFill>
                          <a:srgbClr val="000066"/>
                        </a:solidFill>
                        <a:latin typeface="Cambria Math" panose="02040503050406030204" pitchFamily="18" charset="0"/>
                        <a:ea typeface="微软雅黑" panose="020B0503020204020204" pitchFamily="34" charset="-122"/>
                      </a:rPr>
                      <m:t>𝑁</m:t>
                    </m:r>
                  </m:oMath>
                </a14:m>
                <a:r>
                  <a:rPr lang="zh-CN" altLang="zh-CN" sz="1600" dirty="0">
                    <a:solidFill>
                      <a:srgbClr val="000066"/>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1600">
                        <a:solidFill>
                          <a:srgbClr val="000066"/>
                        </a:solidFill>
                        <a:latin typeface="Cambria Math" panose="02040503050406030204" pitchFamily="18" charset="0"/>
                        <a:ea typeface="微软雅黑" panose="020B0503020204020204" pitchFamily="34" charset="-122"/>
                      </a:rPr>
                      <m:t>𝐿</m:t>
                    </m:r>
                  </m:oMath>
                </a14:m>
                <a:r>
                  <a:rPr lang="zh-CN" altLang="zh-CN" sz="1600" dirty="0">
                    <a:solidFill>
                      <a:srgbClr val="000066"/>
                    </a:solidFill>
                    <a:latin typeface="微软雅黑" panose="020B0503020204020204" pitchFamily="34" charset="-122"/>
                    <a:ea typeface="微软雅黑" panose="020B0503020204020204" pitchFamily="34" charset="-122"/>
                  </a:rPr>
                  <a:t>是图像的灰度级数。</a:t>
                </a:r>
                <a:endParaRPr lang="zh-CN" altLang="zh-CN" sz="1600" dirty="0">
                  <a:solidFill>
                    <a:srgbClr val="000066"/>
                  </a:solidFill>
                  <a:latin typeface="微软雅黑" panose="020B0503020204020204" pitchFamily="34" charset="-122"/>
                  <a:ea typeface="微软雅黑" panose="020B0503020204020204" pitchFamily="34"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138550" y="1049426"/>
                <a:ext cx="6528390" cy="3907993"/>
              </a:xfrm>
              <a:prstGeom prst="rect">
                <a:avLst/>
              </a:prstGeom>
              <a:blipFill rotWithShape="1">
                <a:blip r:embed="rId1"/>
                <a:stretch>
                  <a:fillRect l="-2" t="-10" r="1" b="16"/>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7" name="文本框 6"/>
          <p:cNvSpPr txBox="1"/>
          <p:nvPr/>
        </p:nvSpPr>
        <p:spPr>
          <a:xfrm>
            <a:off x="5355167" y="175128"/>
            <a:ext cx="13419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直方图变换</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4.5</a:t>
            </a:r>
            <a:r>
              <a:rPr lang="zh-CN" altLang="en-US" sz="1600" b="1" dirty="0">
                <a:solidFill>
                  <a:srgbClr val="000000"/>
                </a:solidFill>
                <a:latin typeface="微软雅黑" panose="020B0503020204020204" pitchFamily="34" charset="-122"/>
                <a:ea typeface="微软雅黑" panose="020B0503020204020204" pitchFamily="34" charset="-122"/>
              </a:rPr>
              <a:t> 图像点运算：基于直方图的变化</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3084499"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4.5.4 </a:t>
            </a:r>
            <a:r>
              <a:rPr lang="zh-CN" altLang="en-US" sz="1600" b="1" dirty="0">
                <a:solidFill>
                  <a:srgbClr val="000066"/>
                </a:solidFill>
                <a:latin typeface="微软雅黑" panose="020B0503020204020204" pitchFamily="34" charset="-122"/>
                <a:ea typeface="微软雅黑" panose="020B0503020204020204" pitchFamily="34" charset="-122"/>
              </a:rPr>
              <a:t>基于离散直方图的变换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7" name="矩形 6"/>
          <p:cNvSpPr/>
          <p:nvPr/>
        </p:nvSpPr>
        <p:spPr>
          <a:xfrm>
            <a:off x="-507999" y="1103215"/>
            <a:ext cx="3567954" cy="377604"/>
          </a:xfrm>
          <a:prstGeom prst="rect">
            <a:avLst/>
          </a:prstGeom>
        </p:spPr>
        <p:txBody>
          <a:bodyPr wrap="square">
            <a:spAutoFit/>
          </a:bodyPr>
          <a:lstStyle/>
          <a:p>
            <a:pPr marL="732155" marR="5080">
              <a:lnSpc>
                <a:spcPct val="128000"/>
              </a:lnSpc>
              <a:spcBef>
                <a:spcPts val="435"/>
              </a:spcBef>
            </a:pPr>
            <a:r>
              <a:rPr lang="zh-CN" altLang="en-US" sz="1600" b="1" dirty="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1</a:t>
            </a:r>
            <a:r>
              <a:rPr lang="zh-CN" altLang="en-US" sz="1600" b="1" dirty="0">
                <a:solidFill>
                  <a:srgbClr val="000066"/>
                </a:solidFill>
                <a:latin typeface="微软雅黑" panose="020B0503020204020204" pitchFamily="34" charset="-122"/>
                <a:ea typeface="微软雅黑" panose="020B0503020204020204" pitchFamily="34" charset="-122"/>
              </a:rPr>
              <a:t>）离散直方图均衡化</a:t>
            </a:r>
            <a:endParaRPr lang="zh-CN" altLang="en-US" sz="1400"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230998" y="1636751"/>
                <a:ext cx="6293224" cy="2992166"/>
              </a:xfrm>
              <a:prstGeom prst="rect">
                <a:avLst/>
              </a:prstGeom>
              <a:noFill/>
            </p:spPr>
            <p:txBody>
              <a:bodyPr wrap="square">
                <a:spAutoFit/>
              </a:bodyPr>
              <a:lstStyle/>
              <a:p>
                <a:pPr indent="266700" algn="just">
                  <a:lnSpc>
                    <a:spcPct val="150000"/>
                  </a:lnSpc>
                  <a:spcAft>
                    <a:spcPts val="250"/>
                  </a:spcAft>
                  <a:buNone/>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首先，计算对应的输入图像的累积直方图</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lgn="r">
                  <a:lnSpc>
                    <a:spcPct val="150000"/>
                  </a:lnSpc>
                  <a:spcAft>
                    <a:spcPts val="250"/>
                  </a:spcAft>
                  <a:buNone/>
                </a:pP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𝑇</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𝑀𝑁</m:t>
                        </m:r>
                      </m:den>
                    </m:f>
                    <m:nary>
                      <m:naryPr>
                        <m:chr m:val="∑"/>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sup>
                      <m:e>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b>
                        </m:sSub>
                      </m:e>
                    </m:nary>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4.30</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lgn="just">
                  <a:lnSpc>
                    <a:spcPct val="150000"/>
                  </a:lnSpc>
                  <a:spcAft>
                    <a:spcPts val="250"/>
                  </a:spcAft>
                  <a:buNone/>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式中</a:t>
                </a:r>
                <a14:m>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为具有灰度级</a:t>
                </a:r>
                <a14:m>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的像素个数，此时</a:t>
                </a:r>
                <a14:m>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𝑀𝑁</m:t>
                        </m:r>
                      </m:den>
                    </m:f>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表示灰度级</a:t>
                </a:r>
                <a14:m>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的概率。</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indent="266700" algn="just">
                  <a:lnSpc>
                    <a:spcPct val="150000"/>
                  </a:lnSpc>
                  <a:spcAft>
                    <a:spcPts val="250"/>
                  </a:spcAft>
                  <a:buNone/>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离散直方图均衡化的变换公式为</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lgn="r">
                  <a:lnSpc>
                    <a:spcPct val="150000"/>
                  </a:lnSpc>
                  <a:spcAft>
                    <a:spcPts val="250"/>
                  </a:spcAft>
                  <a:buNone/>
                </a:pP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e>
                    </m:d>
                    <m:f>
                      <m:f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𝑀𝑁</m:t>
                        </m:r>
                      </m:den>
                    </m:f>
                    <m:nary>
                      <m:naryPr>
                        <m:chr m:val="∑"/>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sup>
                      <m:e>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b>
                        </m:sSub>
                      </m:e>
                    </m:nary>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e>
                    </m:d>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sub>
                    </m:sSub>
                  </m:oMath>
                </a14:m>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4.31</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indent="266700" algn="just">
                  <a:lnSpc>
                    <a:spcPct val="150000"/>
                  </a:lnSpc>
                  <a:spcAft>
                    <a:spcPts val="250"/>
                  </a:spcAft>
                  <a:buNone/>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考虑到输出结果是数字图像，则对输入图像像素值为</a:t>
                </a:r>
                <a14:m>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的像素四舍五入</a:t>
                </a:r>
                <a:r>
                  <a:rPr lang="zh-CN" altLang="zh-CN" sz="1400" kern="100" dirty="0">
                    <a:solidFill>
                      <a:srgbClr val="000000"/>
                    </a:solidFill>
                    <a:effectLst/>
                    <a:latin typeface="Calibri" panose="020F0502020204030204" charset="0"/>
                    <a:ea typeface="Times New Roman" panose="02020603050405020304" pitchFamily="18" charset="0"/>
                    <a:cs typeface="Times New Roman" panose="02020603050405020304" pitchFamily="18" charset="0"/>
                  </a:rPr>
                  <a:t> </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lgn="r">
                  <a:lnSpc>
                    <a:spcPct val="150000"/>
                  </a:lnSpc>
                  <a:spcAft>
                    <a:spcPts val="250"/>
                  </a:spcAft>
                </a:pP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𝑖𝑛𝑡</m:t>
                        </m:r>
                      </m:fName>
                      <m:e>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e>
                            </m:d>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5</m:t>
                            </m:r>
                          </m:e>
                        </m:d>
                      </m:e>
                    </m:func>
                  </m:oMath>
                </a14:m>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4.32</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230998" y="1636751"/>
                <a:ext cx="6293224" cy="2992166"/>
              </a:xfrm>
              <a:prstGeom prst="rect">
                <a:avLst/>
              </a:prstGeom>
              <a:blipFill rotWithShape="1">
                <a:blip r:embed="rId1"/>
                <a:stretch>
                  <a:fillRect l="-8" t="-12" r="4" b="13"/>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2758015" y="2402473"/>
            <a:ext cx="1341971"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smtClean="0">
                <a:solidFill>
                  <a:schemeClr val="bg1"/>
                </a:solidFill>
                <a:latin typeface="微软雅黑" panose="020B0503020204020204" pitchFamily="34" charset="-122"/>
                <a:ea typeface="微软雅黑" panose="020B0503020204020204" pitchFamily="34" charset="-122"/>
              </a:rPr>
              <a:t>直方图变换</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355167" y="175128"/>
            <a:ext cx="13419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直方图变换</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4.5</a:t>
            </a:r>
            <a:r>
              <a:rPr lang="zh-CN" altLang="en-US" sz="1600" b="1" dirty="0">
                <a:solidFill>
                  <a:srgbClr val="000000"/>
                </a:solidFill>
                <a:latin typeface="微软雅黑" panose="020B0503020204020204" pitchFamily="34" charset="-122"/>
                <a:ea typeface="微软雅黑" panose="020B0503020204020204" pitchFamily="34" charset="-122"/>
              </a:rPr>
              <a:t> 图像点运算：基于直方图的变化</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3084499"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4.5.4 </a:t>
            </a:r>
            <a:r>
              <a:rPr lang="zh-CN" altLang="en-US" sz="1600" b="1" dirty="0">
                <a:solidFill>
                  <a:srgbClr val="000066"/>
                </a:solidFill>
                <a:latin typeface="微软雅黑" panose="020B0503020204020204" pitchFamily="34" charset="-122"/>
                <a:ea typeface="微软雅黑" panose="020B0503020204020204" pitchFamily="34" charset="-122"/>
              </a:rPr>
              <a:t>基于离散直方图的变换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7" name="矩形 6"/>
          <p:cNvSpPr/>
          <p:nvPr/>
        </p:nvSpPr>
        <p:spPr>
          <a:xfrm>
            <a:off x="-448236" y="1158191"/>
            <a:ext cx="4147672" cy="377604"/>
          </a:xfrm>
          <a:prstGeom prst="rect">
            <a:avLst/>
          </a:prstGeom>
        </p:spPr>
        <p:txBody>
          <a:bodyPr wrap="square">
            <a:spAutoFit/>
          </a:bodyPr>
          <a:lstStyle/>
          <a:p>
            <a:pPr marL="732155" marR="5080">
              <a:lnSpc>
                <a:spcPct val="128000"/>
              </a:lnSpc>
              <a:spcBef>
                <a:spcPts val="435"/>
              </a:spcBef>
            </a:pPr>
            <a:r>
              <a:rPr lang="zh-CN" altLang="en-US" sz="1600" b="1" dirty="0">
                <a:solidFill>
                  <a:srgbClr val="000066"/>
                </a:solidFill>
                <a:latin typeface="微软雅黑" panose="020B0503020204020204" pitchFamily="34" charset="-122"/>
                <a:ea typeface="微软雅黑" panose="020B0503020204020204" pitchFamily="34" charset="-122"/>
              </a:rPr>
              <a:t>离散直方图均衡化算法可描述为：</a:t>
            </a:r>
            <a:endParaRPr lang="zh-CN" altLang="en-US" sz="1400"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657864" y="1814954"/>
                <a:ext cx="6083143" cy="2488502"/>
              </a:xfrm>
              <a:prstGeom prst="rect">
                <a:avLst/>
              </a:prstGeom>
              <a:noFill/>
            </p:spPr>
            <p:txBody>
              <a:bodyPr wrap="square">
                <a:spAutoFit/>
              </a:bodyPr>
              <a:lstStyle/>
              <a:p>
                <a:pPr algn="just">
                  <a:lnSpc>
                    <a:spcPct val="150000"/>
                  </a:lnSpc>
                  <a:spcAft>
                    <a:spcPts val="250"/>
                  </a:spcAft>
                  <a:buNone/>
                </a:pPr>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）统计图像中灰度级为</a:t>
                </a:r>
                <a14:m>
                  <m:oMath xmlns:m="http://schemas.openxmlformats.org/officeDocument/2006/math">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的像素个数</a:t>
                </a:r>
                <a14:m>
                  <m:oMath xmlns:m="http://schemas.openxmlformats.org/officeDocument/2006/math">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kern="100" dirty="0">
                  <a:effectLst/>
                  <a:latin typeface="Calibri" panose="020F0502020204030204" charset="0"/>
                  <a:ea typeface="宋体" panose="02010600030101010101" pitchFamily="2" charset="-122"/>
                  <a:cs typeface="Times New Roman" panose="02020603050405020304" pitchFamily="18" charset="0"/>
                </a:endParaRPr>
              </a:p>
              <a:p>
                <a:pPr algn="just">
                  <a:lnSpc>
                    <a:spcPct val="150000"/>
                  </a:lnSpc>
                  <a:spcAft>
                    <a:spcPts val="250"/>
                  </a:spcAft>
                  <a:buNone/>
                </a:pPr>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）计算直方图中应变量的值：</a:t>
                </a:r>
                <a14:m>
                  <m:oMath xmlns:m="http://schemas.openxmlformats.org/officeDocument/2006/math">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e>
                    </m:d>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oMath>
                </a14:m>
                <a:endParaRPr lang="zh-CN" altLang="zh-CN" sz="1600" kern="100" dirty="0">
                  <a:effectLst/>
                  <a:latin typeface="Calibri" panose="020F0502020204030204" charset="0"/>
                  <a:ea typeface="宋体" panose="02010600030101010101" pitchFamily="2" charset="-122"/>
                  <a:cs typeface="Times New Roman" panose="02020603050405020304" pitchFamily="18" charset="0"/>
                </a:endParaRPr>
              </a:p>
              <a:p>
                <a:pPr algn="just">
                  <a:lnSpc>
                    <a:spcPct val="150000"/>
                  </a:lnSpc>
                  <a:spcAft>
                    <a:spcPts val="250"/>
                  </a:spcAft>
                  <a:buNone/>
                </a:pPr>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）计算累计直方图中应变量的值：</a:t>
                </a:r>
                <a14:m>
                  <m:oMath xmlns:m="http://schemas.openxmlformats.org/officeDocument/2006/math">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sup>
                      <m:e>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e>
                        </m:d>
                      </m:e>
                    </m:nary>
                  </m:oMath>
                </a14:m>
                <a:endParaRPr lang="zh-CN" altLang="zh-CN" sz="1600" kern="100" dirty="0">
                  <a:effectLst/>
                  <a:latin typeface="Calibri" panose="020F0502020204030204" charset="0"/>
                  <a:ea typeface="宋体" panose="02010600030101010101" pitchFamily="2" charset="-122"/>
                  <a:cs typeface="Times New Roman" panose="02020603050405020304" pitchFamily="18" charset="0"/>
                </a:endParaRPr>
              </a:p>
              <a:p>
                <a:pPr algn="just">
                  <a:lnSpc>
                    <a:spcPct val="150000"/>
                  </a:lnSpc>
                  <a:spcAft>
                    <a:spcPts val="250"/>
                  </a:spcAft>
                  <a:buNone/>
                </a:pPr>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）取整</a:t>
                </a:r>
                <a14:m>
                  <m:oMath xmlns:m="http://schemas.openxmlformats.org/officeDocument/2006/math">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𝑖𝑛𝑡</m:t>
                        </m:r>
                      </m:fName>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e>
                    </m:func>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5</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zh-CN" sz="1600" kern="100" dirty="0">
                  <a:effectLst/>
                  <a:latin typeface="Calibri" panose="020F0502020204030204" charset="0"/>
                  <a:ea typeface="宋体" panose="02010600030101010101" pitchFamily="2" charset="-122"/>
                  <a:cs typeface="Times New Roman" panose="02020603050405020304" pitchFamily="18" charset="0"/>
                </a:endParaRPr>
              </a:p>
              <a:p>
                <a:pPr algn="just">
                  <a:lnSpc>
                    <a:spcPct val="150000"/>
                  </a:lnSpc>
                  <a:spcAft>
                    <a:spcPts val="250"/>
                  </a:spcAft>
                  <a:buNone/>
                </a:pPr>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）确定映射对应的关系：</a:t>
                </a:r>
                <a14:m>
                  <m:oMath xmlns:m="http://schemas.openxmlformats.org/officeDocument/2006/math">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rgbClr val="000000"/>
                    </a:solidFill>
                    <a:effectLst/>
                    <a:latin typeface="Calibri" panose="020F0502020204030204" charset="0"/>
                    <a:ea typeface="Times New Roman" panose="02020603050405020304" pitchFamily="18" charset="0"/>
                    <a:cs typeface="Times New Roman" panose="02020603050405020304" pitchFamily="18" charset="0"/>
                  </a:rPr>
                  <a:t> </a:t>
                </a:r>
                <a:endParaRPr lang="zh-CN" altLang="zh-CN" sz="1600" kern="100" dirty="0">
                  <a:effectLst/>
                  <a:latin typeface="Calibri" panose="020F0502020204030204" charset="0"/>
                  <a:ea typeface="宋体" panose="02010600030101010101" pitchFamily="2" charset="-122"/>
                  <a:cs typeface="Times New Roman" panose="02020603050405020304" pitchFamily="18" charset="0"/>
                </a:endParaRPr>
              </a:p>
              <a:p>
                <a:pPr algn="just">
                  <a:lnSpc>
                    <a:spcPct val="150000"/>
                  </a:lnSpc>
                  <a:spcAft>
                    <a:spcPts val="250"/>
                  </a:spcAft>
                </a:pPr>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）对图像进行增强变换</a:t>
                </a:r>
                <a:endParaRPr lang="zh-CN" altLang="zh-CN" sz="1600" kern="100" dirty="0">
                  <a:effectLst/>
                  <a:latin typeface="Calibri" panose="020F0502020204030204" charset="0"/>
                  <a:ea typeface="宋体" panose="02010600030101010101" pitchFamily="2" charset="-122"/>
                  <a:cs typeface="Times New Roman" panose="02020603050405020304" pitchFamily="18"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657864" y="1814954"/>
                <a:ext cx="6083143" cy="2488502"/>
              </a:xfrm>
              <a:prstGeom prst="rect">
                <a:avLst/>
              </a:prstGeom>
              <a:blipFill rotWithShape="1">
                <a:blip r:embed="rId1"/>
                <a:stretch>
                  <a:fillRect t="-5" r="8" b="2"/>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355167" y="175128"/>
            <a:ext cx="13419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直方图变换</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Rectangle 1"/>
              <p:cNvSpPr>
                <a:spLocks noChangeArrowheads="1"/>
              </p:cNvSpPr>
              <p:nvPr/>
            </p:nvSpPr>
            <p:spPr bwMode="auto">
              <a:xfrm>
                <a:off x="348613" y="947283"/>
                <a:ext cx="6344292"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50000"/>
                  </a:lnSpc>
                  <a:spcBef>
                    <a:spcPct val="0"/>
                  </a:spcBef>
                  <a:spcAft>
                    <a:spcPct val="0"/>
                  </a:spcAft>
                </a:pPr>
                <a:r>
                  <a:rPr lang="zh-CN" altLang="zh-CN" sz="1400" dirty="0">
                    <a:solidFill>
                      <a:srgbClr val="000066"/>
                    </a:solidFill>
                    <a:latin typeface="微软雅黑" panose="020B0503020204020204" pitchFamily="34" charset="-122"/>
                    <a:ea typeface="微软雅黑" panose="020B0503020204020204" pitchFamily="34" charset="-122"/>
                  </a:rPr>
                  <a:t>例</a:t>
                </a:r>
                <a:r>
                  <a:rPr lang="en-US" altLang="zh-CN" sz="1400" dirty="0">
                    <a:solidFill>
                      <a:srgbClr val="000066"/>
                    </a:solidFill>
                    <a:latin typeface="微软雅黑" panose="020B0503020204020204" pitchFamily="34" charset="-122"/>
                    <a:ea typeface="微软雅黑" panose="020B0503020204020204" pitchFamily="34" charset="-122"/>
                  </a:rPr>
                  <a:t>4.3   </a:t>
                </a:r>
                <a:r>
                  <a:rPr lang="zh-CN" altLang="en-US" sz="1400" dirty="0">
                    <a:solidFill>
                      <a:srgbClr val="000066"/>
                    </a:solidFill>
                    <a:latin typeface="微软雅黑" panose="020B0503020204020204" pitchFamily="34" charset="-122"/>
                    <a:ea typeface="微软雅黑" panose="020B0503020204020204" pitchFamily="34" charset="-122"/>
                  </a:rPr>
                  <a:t>给定一幅图像其灰度级</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𝑘</m:t>
                        </m:r>
                      </m:sub>
                    </m:sSub>
                  </m:oMath>
                </a14:m>
                <a:r>
                  <a:rPr lang="zh-CN" altLang="en-US" sz="1400" dirty="0">
                    <a:solidFill>
                      <a:srgbClr val="000066"/>
                    </a:solidFill>
                    <a:latin typeface="微软雅黑" panose="020B0503020204020204" pitchFamily="34" charset="-122"/>
                    <a:ea typeface="微软雅黑" panose="020B0503020204020204" pitchFamily="34" charset="-122"/>
                  </a:rPr>
                  <a:t>取值范围</a:t>
                </a:r>
                <a:r>
                  <a:rPr lang="en-US" altLang="zh-CN" sz="1400" dirty="0">
                    <a:solidFill>
                      <a:srgbClr val="000066"/>
                    </a:solidFill>
                    <a:latin typeface="微软雅黑" panose="020B0503020204020204" pitchFamily="34" charset="-122"/>
                    <a:ea typeface="微软雅黑" panose="020B0503020204020204" pitchFamily="34" charset="-122"/>
                  </a:rPr>
                  <a:t>[0,1,...7]</a:t>
                </a:r>
                <a:r>
                  <a:rPr lang="zh-CN" altLang="en-US" sz="1400" dirty="0">
                    <a:solidFill>
                      <a:srgbClr val="000066"/>
                    </a:solidFill>
                    <a:latin typeface="微软雅黑" panose="020B0503020204020204" pitchFamily="34" charset="-122"/>
                    <a:ea typeface="微软雅黑" panose="020B0503020204020204" pitchFamily="34" charset="-122"/>
                  </a:rPr>
                  <a:t>，原始图像各灰度级像素</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smtClean="0">
                            <a:solidFill>
                              <a:srgbClr val="000000"/>
                            </a:solidFill>
                            <a:latin typeface="Cambria Math" panose="02040503050406030204" pitchFamily="18" charset="0"/>
                            <a:cs typeface="Times New Roman" panose="02020603050405020304" pitchFamily="18" charset="0"/>
                          </a:rPr>
                          <m:t>𝑛</m:t>
                        </m:r>
                      </m:e>
                      <m:sub>
                        <m:r>
                          <a:rPr lang="en-US" altLang="zh-CN" sz="1400" i="1">
                            <a:solidFill>
                              <a:srgbClr val="000000"/>
                            </a:solidFill>
                            <a:latin typeface="Cambria Math" panose="02040503050406030204" pitchFamily="18" charset="0"/>
                            <a:cs typeface="Times New Roman" panose="02020603050405020304" pitchFamily="18" charset="0"/>
                          </a:rPr>
                          <m:t>𝑘</m:t>
                        </m:r>
                      </m:sub>
                    </m:sSub>
                  </m:oMath>
                </a14:m>
                <a:r>
                  <a:rPr lang="zh-CN" altLang="en-US" sz="1400" dirty="0">
                    <a:solidFill>
                      <a:srgbClr val="000066"/>
                    </a:solidFill>
                    <a:latin typeface="微软雅黑" panose="020B0503020204020204" pitchFamily="34" charset="-122"/>
                    <a:ea typeface="微软雅黑" panose="020B0503020204020204" pitchFamily="34" charset="-122"/>
                  </a:rPr>
                  <a:t>如下</a:t>
                </a:r>
                <a:r>
                  <a:rPr lang="zh-CN" altLang="en-US" sz="1400" dirty="0" smtClean="0">
                    <a:solidFill>
                      <a:srgbClr val="000066"/>
                    </a:solidFill>
                    <a:latin typeface="微软雅黑" panose="020B0503020204020204" pitchFamily="34" charset="-122"/>
                    <a:ea typeface="微软雅黑" panose="020B0503020204020204" pitchFamily="34" charset="-122"/>
                  </a:rPr>
                  <a:t>表</a:t>
                </a:r>
                <a:endParaRPr lang="en-US" altLang="zh-CN" sz="1400" dirty="0" smtClean="0">
                  <a:solidFill>
                    <a:srgbClr val="000066"/>
                  </a:solidFill>
                  <a:latin typeface="微软雅黑" panose="020B0503020204020204" pitchFamily="34" charset="-122"/>
                  <a:ea typeface="微软雅黑" panose="020B0503020204020204" pitchFamily="34" charset="-122"/>
                </a:endParaRPr>
              </a:p>
              <a:p>
                <a:pPr lvl="0" eaLnBrk="0" fontAlgn="base" hangingPunct="0">
                  <a:lnSpc>
                    <a:spcPct val="150000"/>
                  </a:lnSpc>
                  <a:spcBef>
                    <a:spcPct val="0"/>
                  </a:spcBef>
                  <a:spcAft>
                    <a:spcPct val="0"/>
                  </a:spcAft>
                </a:pPr>
                <a:r>
                  <a:rPr lang="en-US" altLang="zh-CN" sz="1400" dirty="0">
                    <a:solidFill>
                      <a:srgbClr val="000066"/>
                    </a:solidFill>
                    <a:latin typeface="微软雅黑" panose="020B0503020204020204" pitchFamily="34" charset="-122"/>
                    <a:ea typeface="微软雅黑" panose="020B0503020204020204" pitchFamily="34" charset="-122"/>
                  </a:rPr>
                  <a:t> </a:t>
                </a:r>
                <a:r>
                  <a:rPr lang="en-US" altLang="zh-CN" sz="1400" dirty="0" smtClean="0">
                    <a:solidFill>
                      <a:srgbClr val="000066"/>
                    </a:solidFill>
                    <a:latin typeface="微软雅黑" panose="020B0503020204020204" pitchFamily="34" charset="-122"/>
                    <a:ea typeface="微软雅黑" panose="020B0503020204020204" pitchFamily="34" charset="-122"/>
                  </a:rPr>
                  <a:t>                     </a:t>
                </a:r>
                <a:r>
                  <a:rPr lang="zh-CN" altLang="en-US" sz="1400" dirty="0" smtClean="0">
                    <a:latin typeface="+mn-ea"/>
                  </a:rPr>
                  <a:t>表</a:t>
                </a:r>
                <a:r>
                  <a:rPr lang="en-US" altLang="zh-CN" sz="1400" dirty="0">
                    <a:latin typeface="+mn-ea"/>
                  </a:rPr>
                  <a:t>4.1 </a:t>
                </a:r>
                <a:r>
                  <a:rPr lang="zh-CN" altLang="en-US" sz="1400" dirty="0">
                    <a:latin typeface="+mn-ea"/>
                  </a:rPr>
                  <a:t>原始图像各灰度级像素个数</a:t>
                </a:r>
                <a:r>
                  <a:rPr lang="zh-CN" altLang="en-US" sz="1400" dirty="0" smtClean="0">
                    <a:latin typeface="+mn-ea"/>
                  </a:rPr>
                  <a:t>统计表</a:t>
                </a:r>
                <a:endParaRPr lang="en-US" altLang="zh-CN" sz="1400" dirty="0">
                  <a:latin typeface="+mn-ea"/>
                </a:endParaRPr>
              </a:p>
              <a:p>
                <a:pPr marL="0" marR="0" lvl="0" indent="0" algn="ctr" defTabSz="914400" rtl="0" eaLnBrk="0" fontAlgn="base" latinLnBrk="0" hangingPunct="0">
                  <a:lnSpc>
                    <a:spcPct val="150000"/>
                  </a:lnSpc>
                  <a:spcBef>
                    <a:spcPct val="0"/>
                  </a:spcBef>
                  <a:spcAft>
                    <a:spcPct val="0"/>
                  </a:spcAft>
                  <a:buClrTx/>
                  <a:buSzTx/>
                  <a:buFontTx/>
                  <a:buNone/>
                </a:pPr>
                <a:endParaRPr lang="zh-CN" altLang="en-US" sz="1400" dirty="0">
                  <a:latin typeface="+mn-ea"/>
                </a:endParaRPr>
              </a:p>
              <a:p>
                <a:pPr marL="0" marR="0" lvl="0" indent="0" algn="l" defTabSz="914400" rtl="0" eaLnBrk="0" fontAlgn="base" latinLnBrk="0" hangingPunct="0">
                  <a:lnSpc>
                    <a:spcPct val="150000"/>
                  </a:lnSpc>
                  <a:spcBef>
                    <a:spcPct val="0"/>
                  </a:spcBef>
                  <a:spcAft>
                    <a:spcPct val="0"/>
                  </a:spcAft>
                  <a:buClrTx/>
                  <a:buSzTx/>
                  <a:buFontTx/>
                  <a:buNone/>
                </a:pPr>
                <a:endParaRPr lang="en-US" altLang="zh-CN" sz="1400" dirty="0">
                  <a:solidFill>
                    <a:srgbClr val="000066"/>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50000"/>
                  </a:lnSpc>
                  <a:spcBef>
                    <a:spcPct val="0"/>
                  </a:spcBef>
                  <a:spcAft>
                    <a:spcPct val="0"/>
                  </a:spcAft>
                  <a:buClrTx/>
                  <a:buSzTx/>
                  <a:buFontTx/>
                  <a:buNone/>
                </a:pPr>
                <a:endParaRPr lang="en-US" altLang="zh-CN" sz="1400" dirty="0">
                  <a:solidFill>
                    <a:srgbClr val="000066"/>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50000"/>
                  </a:lnSpc>
                  <a:spcBef>
                    <a:spcPct val="0"/>
                  </a:spcBef>
                  <a:spcAft>
                    <a:spcPct val="0"/>
                  </a:spcAft>
                  <a:buClrTx/>
                  <a:buSzTx/>
                  <a:buFontTx/>
                  <a:buNone/>
                </a:pPr>
                <a:r>
                  <a:rPr lang="zh-CN" altLang="en-US" sz="1400" dirty="0">
                    <a:solidFill>
                      <a:srgbClr val="000066"/>
                    </a:solidFill>
                    <a:latin typeface="微软雅黑" panose="020B0503020204020204" pitchFamily="34" charset="-122"/>
                    <a:ea typeface="微软雅黑" panose="020B0503020204020204" pitchFamily="34" charset="-122"/>
                  </a:rPr>
                  <a:t>计算直方图均衡化的结果，并画出增强前后直方图。若该图中一个局部块的灰度矩阵</a:t>
                </a:r>
                <a:r>
                  <a:rPr lang="zh-CN" altLang="en-US" sz="1400" dirty="0" smtClean="0">
                    <a:solidFill>
                      <a:srgbClr val="000066"/>
                    </a:solidFill>
                    <a:latin typeface="微软雅黑" panose="020B0503020204020204" pitchFamily="34" charset="-122"/>
                    <a:ea typeface="微软雅黑" panose="020B0503020204020204" pitchFamily="34" charset="-122"/>
                  </a:rPr>
                  <a:t>为</a:t>
                </a:r>
                <a:endParaRPr lang="en-US" altLang="zh-CN" sz="1400" dirty="0">
                  <a:solidFill>
                    <a:srgbClr val="000066"/>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50000"/>
                  </a:lnSpc>
                  <a:spcBef>
                    <a:spcPct val="0"/>
                  </a:spcBef>
                  <a:spcAft>
                    <a:spcPct val="0"/>
                  </a:spcAft>
                  <a:buClrTx/>
                  <a:buSzTx/>
                  <a:buFontTx/>
                  <a:buNone/>
                </a:pPr>
                <a:endParaRPr lang="en-US" altLang="zh-CN" sz="1400" dirty="0">
                  <a:solidFill>
                    <a:srgbClr val="000066"/>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50000"/>
                  </a:lnSpc>
                  <a:spcBef>
                    <a:spcPct val="0"/>
                  </a:spcBef>
                  <a:spcAft>
                    <a:spcPct val="0"/>
                  </a:spcAft>
                  <a:buClrTx/>
                  <a:buSzTx/>
                  <a:buFontTx/>
                  <a:buNone/>
                </a:pPr>
                <a:endParaRPr lang="zh-CN" altLang="en-US" sz="1400" dirty="0">
                  <a:solidFill>
                    <a:srgbClr val="000066"/>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50000"/>
                  </a:lnSpc>
                  <a:spcBef>
                    <a:spcPct val="0"/>
                  </a:spcBef>
                  <a:spcAft>
                    <a:spcPct val="0"/>
                  </a:spcAft>
                  <a:buClrTx/>
                  <a:buSzTx/>
                  <a:buFontTx/>
                  <a:buNone/>
                </a:pPr>
                <a:endParaRPr lang="en-US" altLang="zh-CN" sz="1400" dirty="0" smtClean="0">
                  <a:solidFill>
                    <a:srgbClr val="000066"/>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50000"/>
                  </a:lnSpc>
                  <a:spcBef>
                    <a:spcPct val="0"/>
                  </a:spcBef>
                  <a:spcAft>
                    <a:spcPct val="0"/>
                  </a:spcAft>
                  <a:buClrTx/>
                  <a:buSzTx/>
                  <a:buFontTx/>
                  <a:buNone/>
                </a:pPr>
                <a:r>
                  <a:rPr lang="zh-CN" altLang="en-US" sz="1400" dirty="0" smtClean="0">
                    <a:solidFill>
                      <a:srgbClr val="000066"/>
                    </a:solidFill>
                    <a:latin typeface="微软雅黑" panose="020B0503020204020204" pitchFamily="34" charset="-122"/>
                    <a:ea typeface="微软雅黑" panose="020B0503020204020204" pitchFamily="34" charset="-122"/>
                  </a:rPr>
                  <a:t>给</a:t>
                </a:r>
                <a:r>
                  <a:rPr lang="zh-CN" altLang="en-US" sz="1400" dirty="0">
                    <a:solidFill>
                      <a:srgbClr val="000066"/>
                    </a:solidFill>
                    <a:latin typeface="微软雅黑" panose="020B0503020204020204" pitchFamily="34" charset="-122"/>
                    <a:ea typeface="微软雅黑" panose="020B0503020204020204" pitchFamily="34" charset="-122"/>
                  </a:rPr>
                  <a:t>出直方图均衡化后的矩阵？</a:t>
                </a:r>
                <a:endParaRPr lang="zh-CN" altLang="en-US" sz="1400" dirty="0">
                  <a:solidFill>
                    <a:srgbClr val="000066"/>
                  </a:solidFill>
                  <a:latin typeface="微软雅黑" panose="020B0503020204020204" pitchFamily="34" charset="-122"/>
                  <a:ea typeface="微软雅黑" panose="020B0503020204020204" pitchFamily="34" charset="-122"/>
                </a:endParaRPr>
              </a:p>
            </p:txBody>
          </p:sp>
        </mc:Choice>
        <mc:Fallback>
          <p:sp>
            <p:nvSpPr>
              <p:cNvPr id="5" name="Rectangle 1"/>
              <p:cNvSpPr>
                <a:spLocks noRot="1" noChangeAspect="1" noMove="1" noResize="1" noEditPoints="1" noAdjustHandles="1" noChangeArrowheads="1" noChangeShapeType="1" noTextEdit="1"/>
              </p:cNvSpPr>
              <p:nvPr/>
            </p:nvSpPr>
            <p:spPr bwMode="auto">
              <a:xfrm>
                <a:off x="348613" y="947283"/>
                <a:ext cx="6344292" cy="3970318"/>
              </a:xfrm>
              <a:prstGeom prst="rect">
                <a:avLst/>
              </a:prstGeom>
              <a:blipFill rotWithShape="1">
                <a:blip r:embed="rId1"/>
                <a:stretch>
                  <a:fillRect l="-10" t="-13" b="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文本框 1"/>
          <p:cNvSpPr txBox="1"/>
          <p:nvPr/>
        </p:nvSpPr>
        <p:spPr>
          <a:xfrm>
            <a:off x="859249" y="114243"/>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4.5</a:t>
            </a:r>
            <a:r>
              <a:rPr lang="zh-CN" altLang="en-US" sz="1600" b="1" dirty="0">
                <a:solidFill>
                  <a:srgbClr val="000000"/>
                </a:solidFill>
                <a:latin typeface="微软雅黑" panose="020B0503020204020204" pitchFamily="34" charset="-122"/>
                <a:ea typeface="微软雅黑" panose="020B0503020204020204" pitchFamily="34" charset="-122"/>
              </a:rPr>
              <a:t> 图像点运算：基于直方图的变化</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3084499"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4.5.4 </a:t>
            </a:r>
            <a:r>
              <a:rPr lang="zh-CN" altLang="en-US" sz="1600" b="1" dirty="0">
                <a:solidFill>
                  <a:srgbClr val="000066"/>
                </a:solidFill>
                <a:latin typeface="微软雅黑" panose="020B0503020204020204" pitchFamily="34" charset="-122"/>
                <a:ea typeface="微软雅黑" panose="020B0503020204020204" pitchFamily="34" charset="-122"/>
              </a:rPr>
              <a:t>基于离散直方图的变换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nvGraphicFramePr>
            <p:xfrm>
              <a:off x="859249" y="2048917"/>
              <a:ext cx="5220485" cy="821055"/>
            </p:xfrm>
            <a:graphic>
              <a:graphicData uri="http://schemas.openxmlformats.org/drawingml/2006/table">
                <a:tbl>
                  <a:tblPr>
                    <a:tableStyleId>{5C22544A-7EE6-4342-B048-85BDC9FD1C3A}</a:tableStyleId>
                  </a:tblPr>
                  <a:tblGrid>
                    <a:gridCol w="1738469"/>
                    <a:gridCol w="435252"/>
                    <a:gridCol w="435252"/>
                    <a:gridCol w="435252"/>
                    <a:gridCol w="435252"/>
                    <a:gridCol w="435252"/>
                    <a:gridCol w="435252"/>
                    <a:gridCol w="435252"/>
                    <a:gridCol w="435252"/>
                  </a:tblGrid>
                  <a:tr h="367030">
                    <a:tc>
                      <a:txBody>
                        <a:bodyPr/>
                        <a:lstStyle/>
                        <a:p>
                          <a:pPr indent="293370" algn="ctr">
                            <a:lnSpc>
                              <a:spcPct val="150000"/>
                            </a:lnSpc>
                            <a:spcAft>
                              <a:spcPts val="250"/>
                            </a:spcAft>
                            <a:buNone/>
                          </a:pPr>
                          <a:r>
                            <a:rPr lang="zh-CN" sz="900" kern="0" dirty="0">
                              <a:effectLst/>
                            </a:rPr>
                            <a:t>列出原始图像灰度级</a:t>
                          </a:r>
                          <a14:m>
                            <m:oMath xmlns:m="http://schemas.openxmlformats.org/officeDocument/2006/math">
                              <m:sSub>
                                <m:sSubPr>
                                  <m:ctrlPr>
                                    <a:rPr lang="zh-CN" sz="900" i="1" kern="100">
                                      <a:effectLst/>
                                      <a:latin typeface="Cambria Math" panose="02040503050406030204" pitchFamily="18" charset="0"/>
                                    </a:rPr>
                                  </m:ctrlPr>
                                </m:sSubPr>
                                <m:e>
                                  <m:r>
                                    <a:rPr lang="en-US" sz="900" kern="0">
                                      <a:effectLst/>
                                      <a:latin typeface="Cambria Math" panose="02040503050406030204" pitchFamily="18" charset="0"/>
                                    </a:rPr>
                                    <m:t>𝑣</m:t>
                                  </m:r>
                                </m:e>
                                <m:sub>
                                  <m:r>
                                    <a:rPr lang="en-US" sz="900" kern="0">
                                      <a:effectLst/>
                                      <a:latin typeface="Cambria Math" panose="02040503050406030204" pitchFamily="18" charset="0"/>
                                    </a:rPr>
                                    <m:t>𝑘</m:t>
                                  </m:r>
                                </m:sub>
                              </m:sSub>
                            </m:oMath>
                          </a14:m>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900" kern="0" dirty="0">
                              <a:effectLst/>
                            </a:rPr>
                            <a:t>0</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900" kern="0" dirty="0">
                              <a:effectLst/>
                            </a:rPr>
                            <a:t>1</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900" kern="0" dirty="0">
                              <a:effectLst/>
                            </a:rPr>
                            <a:t>2</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900" kern="0" dirty="0">
                              <a:effectLst/>
                            </a:rPr>
                            <a:t>3</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900" kern="0" dirty="0">
                              <a:effectLst/>
                            </a:rPr>
                            <a:t>4</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900" kern="0" dirty="0">
                              <a:effectLst/>
                            </a:rPr>
                            <a:t>5</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900" kern="0" dirty="0">
                              <a:effectLst/>
                            </a:rPr>
                            <a:t>6</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900" kern="0" dirty="0">
                              <a:effectLst/>
                            </a:rPr>
                            <a:t>7</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r>
                  <a:tr h="454025">
                    <a:tc>
                      <a:txBody>
                        <a:bodyPr/>
                        <a:lstStyle/>
                        <a:p>
                          <a:pPr indent="293370" algn="ctr">
                            <a:lnSpc>
                              <a:spcPct val="150000"/>
                            </a:lnSpc>
                            <a:spcAft>
                              <a:spcPts val="250"/>
                            </a:spcAft>
                            <a:buNone/>
                          </a:pPr>
                          <a:r>
                            <a:rPr lang="zh-CN" sz="900" kern="0" dirty="0">
                              <a:effectLst/>
                            </a:rPr>
                            <a:t>统计原始图像各灰度级</a:t>
                          </a:r>
                          <a14:m>
                            <m:oMath xmlns:m="http://schemas.openxmlformats.org/officeDocument/2006/math">
                              <m:sSub>
                                <m:sSubPr>
                                  <m:ctrlPr>
                                    <a:rPr lang="zh-CN" sz="900" i="1" kern="100">
                                      <a:effectLst/>
                                      <a:latin typeface="Cambria Math" panose="02040503050406030204" pitchFamily="18" charset="0"/>
                                    </a:rPr>
                                  </m:ctrlPr>
                                </m:sSubPr>
                                <m:e>
                                  <m:r>
                                    <a:rPr lang="en-US" sz="900" kern="0">
                                      <a:effectLst/>
                                      <a:latin typeface="Cambria Math" panose="02040503050406030204" pitchFamily="18" charset="0"/>
                                    </a:rPr>
                                    <m:t>𝑛</m:t>
                                  </m:r>
                                </m:e>
                                <m:sub>
                                  <m:r>
                                    <a:rPr lang="en-US" sz="900" kern="0">
                                      <a:effectLst/>
                                      <a:latin typeface="Cambria Math" panose="02040503050406030204" pitchFamily="18" charset="0"/>
                                    </a:rPr>
                                    <m:t>𝑘</m:t>
                                  </m:r>
                                </m:sub>
                              </m:sSub>
                            </m:oMath>
                          </a14:m>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0"/>
                            </a:spcAft>
                            <a:buNone/>
                          </a:pPr>
                          <a:r>
                            <a:rPr lang="en-US" sz="900" kern="0" dirty="0">
                              <a:effectLst/>
                            </a:rPr>
                            <a:t>790</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0"/>
                            </a:spcAft>
                            <a:buNone/>
                          </a:pPr>
                          <a:r>
                            <a:rPr lang="en-US" sz="900" kern="0" dirty="0">
                              <a:effectLst/>
                            </a:rPr>
                            <a:t>1023</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0"/>
                            </a:spcAft>
                            <a:buNone/>
                          </a:pPr>
                          <a:r>
                            <a:rPr lang="en-US" sz="900" kern="0" dirty="0">
                              <a:effectLst/>
                            </a:rPr>
                            <a:t>850</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0"/>
                            </a:spcAft>
                            <a:buNone/>
                          </a:pPr>
                          <a:r>
                            <a:rPr lang="en-US" sz="900" kern="0" dirty="0">
                              <a:effectLst/>
                            </a:rPr>
                            <a:t>656</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0"/>
                            </a:spcAft>
                            <a:buNone/>
                          </a:pPr>
                          <a:r>
                            <a:rPr lang="en-US" sz="900" kern="0" dirty="0">
                              <a:effectLst/>
                            </a:rPr>
                            <a:t>329</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0"/>
                            </a:spcAft>
                            <a:buNone/>
                          </a:pPr>
                          <a:r>
                            <a:rPr lang="en-US" sz="900" kern="0" dirty="0">
                              <a:effectLst/>
                            </a:rPr>
                            <a:t>245</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0"/>
                            </a:spcAft>
                            <a:buNone/>
                          </a:pPr>
                          <a:r>
                            <a:rPr lang="en-US" sz="900" kern="0" dirty="0">
                              <a:effectLst/>
                            </a:rPr>
                            <a:t>122</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0"/>
                            </a:spcAft>
                            <a:buNone/>
                          </a:pPr>
                          <a:r>
                            <a:rPr lang="en-US" sz="900" kern="0" dirty="0">
                              <a:effectLst/>
                            </a:rPr>
                            <a:t>81</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r>
                </a:tbl>
              </a:graphicData>
            </a:graphic>
          </p:graphicFrame>
        </mc:Choice>
        <mc:Fallback xmlns="">
          <p:graphicFrame>
            <p:nvGraphicFramePr>
              <p:cNvPr id="3" name="表格 2"/>
              <p:cNvGraphicFramePr>
                <a:graphicFrameLocks noGrp="1"/>
              </p:cNvGraphicFramePr>
              <p:nvPr/>
            </p:nvGraphicFramePr>
            <p:xfrm>
              <a:off x="859249" y="2048917"/>
              <a:ext cx="5220485" cy="821055"/>
            </p:xfrm>
            <a:graphic>
              <a:graphicData uri="http://schemas.openxmlformats.org/drawingml/2006/table">
                <a:tbl>
                  <a:tblPr>
                    <a:tableStyleId>{5C22544A-7EE6-4342-B048-85BDC9FD1C3A}</a:tableStyleId>
                  </a:tblPr>
                  <a:tblGrid>
                    <a:gridCol w="1738469"/>
                    <a:gridCol w="435252"/>
                    <a:gridCol w="435252"/>
                    <a:gridCol w="435252"/>
                    <a:gridCol w="435252"/>
                    <a:gridCol w="435252"/>
                    <a:gridCol w="435252"/>
                    <a:gridCol w="435252"/>
                    <a:gridCol w="435252"/>
                  </a:tblGrid>
                  <a:tr h="367030">
                    <a:tc>
                      <a:txBody>
                        <a:bodyPr/>
                        <a:lstStyle/>
                        <a:p>
                          <a:endParaRPr lang="zh-CN"/>
                        </a:p>
                      </a:txBody>
                      <a:tcPr marL="68580" marR="68580" marT="0" marB="0" anchor="ctr">
                        <a:blipFill>
                          <a:blip r:embed="rId2"/>
                        </a:blipFill>
                      </a:tcPr>
                    </a:tc>
                    <a:tc>
                      <a:txBody>
                        <a:bodyPr/>
                        <a:lstStyle/>
                        <a:p>
                          <a:pPr indent="0" algn="ctr">
                            <a:lnSpc>
                              <a:spcPct val="150000"/>
                            </a:lnSpc>
                            <a:spcAft>
                              <a:spcPts val="250"/>
                            </a:spcAft>
                            <a:buNone/>
                          </a:pPr>
                          <a:r>
                            <a:rPr lang="en-US" sz="900" kern="0" dirty="0">
                              <a:effectLst/>
                            </a:rPr>
                            <a:t>0</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900" kern="0" dirty="0">
                              <a:effectLst/>
                            </a:rPr>
                            <a:t>1</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900" kern="0" dirty="0">
                              <a:effectLst/>
                            </a:rPr>
                            <a:t>2</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900" kern="0" dirty="0">
                              <a:effectLst/>
                            </a:rPr>
                            <a:t>3</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900" kern="0" dirty="0">
                              <a:effectLst/>
                            </a:rPr>
                            <a:t>4</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900" kern="0" dirty="0">
                              <a:effectLst/>
                            </a:rPr>
                            <a:t>5</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900" kern="0" dirty="0">
                              <a:effectLst/>
                            </a:rPr>
                            <a:t>6</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900" kern="0" dirty="0">
                              <a:effectLst/>
                            </a:rPr>
                            <a:t>7</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r>
                  <a:tr h="454025">
                    <a:tc>
                      <a:txBody>
                        <a:bodyPr/>
                        <a:lstStyle/>
                        <a:p>
                          <a:endParaRPr lang="zh-CN"/>
                        </a:p>
                      </a:txBody>
                      <a:tcPr marL="68580" marR="68580" marT="0" marB="0" anchor="ctr">
                        <a:blipFill>
                          <a:blip r:embed="rId2"/>
                        </a:blipFill>
                      </a:tcPr>
                    </a:tc>
                    <a:tc>
                      <a:txBody>
                        <a:bodyPr/>
                        <a:lstStyle/>
                        <a:p>
                          <a:pPr indent="0" algn="ctr">
                            <a:lnSpc>
                              <a:spcPct val="150000"/>
                            </a:lnSpc>
                            <a:spcAft>
                              <a:spcPts val="0"/>
                            </a:spcAft>
                            <a:buNone/>
                          </a:pPr>
                          <a:r>
                            <a:rPr lang="en-US" sz="900" kern="0" dirty="0">
                              <a:effectLst/>
                            </a:rPr>
                            <a:t>790</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0"/>
                            </a:spcAft>
                            <a:buNone/>
                          </a:pPr>
                          <a:r>
                            <a:rPr lang="en-US" sz="900" kern="0" dirty="0">
                              <a:effectLst/>
                            </a:rPr>
                            <a:t>1023</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0"/>
                            </a:spcAft>
                            <a:buNone/>
                          </a:pPr>
                          <a:r>
                            <a:rPr lang="en-US" sz="900" kern="0" dirty="0">
                              <a:effectLst/>
                            </a:rPr>
                            <a:t>850</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0"/>
                            </a:spcAft>
                            <a:buNone/>
                          </a:pPr>
                          <a:r>
                            <a:rPr lang="en-US" sz="900" kern="0" dirty="0">
                              <a:effectLst/>
                            </a:rPr>
                            <a:t>656</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0"/>
                            </a:spcAft>
                            <a:buNone/>
                          </a:pPr>
                          <a:r>
                            <a:rPr lang="en-US" sz="900" kern="0" dirty="0">
                              <a:effectLst/>
                            </a:rPr>
                            <a:t>329</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0"/>
                            </a:spcAft>
                            <a:buNone/>
                          </a:pPr>
                          <a:r>
                            <a:rPr lang="en-US" sz="900" kern="0" dirty="0">
                              <a:effectLst/>
                            </a:rPr>
                            <a:t>245</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0"/>
                            </a:spcAft>
                            <a:buNone/>
                          </a:pPr>
                          <a:r>
                            <a:rPr lang="en-US" sz="900" kern="0" dirty="0">
                              <a:effectLst/>
                            </a:rPr>
                            <a:t>122</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0"/>
                            </a:spcAft>
                            <a:buNone/>
                          </a:pPr>
                          <a:r>
                            <a:rPr lang="en-US" sz="900" kern="0" dirty="0">
                              <a:effectLst/>
                            </a:rPr>
                            <a:t>81</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r>
                </a:tbl>
              </a:graphicData>
            </a:graphic>
          </p:graphicFrame>
        </mc:Fallback>
      </mc:AlternateContent>
      <p:graphicFrame>
        <p:nvGraphicFramePr>
          <p:cNvPr id="4" name="表格 3"/>
          <p:cNvGraphicFramePr>
            <a:graphicFrameLocks noGrp="1"/>
          </p:cNvGraphicFramePr>
          <p:nvPr/>
        </p:nvGraphicFramePr>
        <p:xfrm>
          <a:off x="2873898" y="3651423"/>
          <a:ext cx="1411605" cy="829310"/>
        </p:xfrm>
        <a:graphic>
          <a:graphicData uri="http://schemas.openxmlformats.org/drawingml/2006/table">
            <a:tbl>
              <a:tblPr>
                <a:tableStyleId>{5C22544A-7EE6-4342-B048-85BDC9FD1C3A}</a:tableStyleId>
              </a:tblPr>
              <a:tblGrid>
                <a:gridCol w="470535"/>
                <a:gridCol w="470535"/>
                <a:gridCol w="470535"/>
              </a:tblGrid>
              <a:tr h="287655">
                <a:tc>
                  <a:txBody>
                    <a:bodyPr/>
                    <a:lstStyle/>
                    <a:p>
                      <a:pPr indent="0" algn="ctr">
                        <a:lnSpc>
                          <a:spcPct val="150000"/>
                        </a:lnSpc>
                        <a:spcAft>
                          <a:spcPts val="250"/>
                        </a:spcAft>
                        <a:buNone/>
                      </a:pPr>
                      <a:r>
                        <a:rPr lang="en-US" sz="900" kern="0" dirty="0">
                          <a:effectLst/>
                        </a:rPr>
                        <a:t>0</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900" kern="0" dirty="0">
                          <a:effectLst/>
                        </a:rPr>
                        <a:t>3</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900" kern="0">
                          <a:effectLst/>
                        </a:rPr>
                        <a:t>7</a:t>
                      </a:r>
                      <a:endParaRPr lang="zh-CN" sz="105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r>
              <a:tr h="273050">
                <a:tc>
                  <a:txBody>
                    <a:bodyPr/>
                    <a:lstStyle/>
                    <a:p>
                      <a:pPr indent="0" algn="ctr">
                        <a:lnSpc>
                          <a:spcPct val="150000"/>
                        </a:lnSpc>
                        <a:spcAft>
                          <a:spcPts val="250"/>
                        </a:spcAft>
                        <a:buNone/>
                      </a:pPr>
                      <a:r>
                        <a:rPr lang="en-US" sz="900" kern="0" dirty="0">
                          <a:effectLst/>
                        </a:rPr>
                        <a:t>3</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900" kern="0" dirty="0">
                          <a:effectLst/>
                        </a:rPr>
                        <a:t>2</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900" kern="0" dirty="0">
                          <a:effectLst/>
                        </a:rPr>
                        <a:t>4</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r>
              <a:tr h="268605">
                <a:tc>
                  <a:txBody>
                    <a:bodyPr/>
                    <a:lstStyle/>
                    <a:p>
                      <a:pPr indent="0" algn="ctr">
                        <a:lnSpc>
                          <a:spcPct val="150000"/>
                        </a:lnSpc>
                        <a:spcAft>
                          <a:spcPts val="250"/>
                        </a:spcAft>
                        <a:buNone/>
                      </a:pPr>
                      <a:r>
                        <a:rPr lang="en-US" sz="900" kern="0">
                          <a:effectLst/>
                        </a:rPr>
                        <a:t>1</a:t>
                      </a:r>
                      <a:endParaRPr lang="zh-CN" sz="105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900" kern="0" dirty="0">
                          <a:effectLst/>
                        </a:rPr>
                        <a:t>6</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900" kern="0" dirty="0">
                          <a:effectLst/>
                        </a:rPr>
                        <a:t>5</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6" name="灯片编号占位符 5"/>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355167" y="175128"/>
            <a:ext cx="13419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直方图变换</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4.5</a:t>
            </a:r>
            <a:r>
              <a:rPr lang="zh-CN" altLang="en-US" sz="1600" b="1" dirty="0">
                <a:solidFill>
                  <a:srgbClr val="000000"/>
                </a:solidFill>
                <a:latin typeface="微软雅黑" panose="020B0503020204020204" pitchFamily="34" charset="-122"/>
                <a:ea typeface="微软雅黑" panose="020B0503020204020204" pitchFamily="34" charset="-122"/>
              </a:rPr>
              <a:t> 图像点运算：基于直方图的变化</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3084499"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4.5.4 </a:t>
            </a:r>
            <a:r>
              <a:rPr lang="zh-CN" altLang="en-US" sz="1600" b="1" dirty="0">
                <a:solidFill>
                  <a:srgbClr val="000066"/>
                </a:solidFill>
                <a:latin typeface="微软雅黑" panose="020B0503020204020204" pitchFamily="34" charset="-122"/>
                <a:ea typeface="微软雅黑" panose="020B0503020204020204" pitchFamily="34" charset="-122"/>
              </a:rPr>
              <a:t>基于离散直方图的变换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7" name="矩形 6"/>
          <p:cNvSpPr/>
          <p:nvPr/>
        </p:nvSpPr>
        <p:spPr>
          <a:xfrm>
            <a:off x="464337" y="1227449"/>
            <a:ext cx="524933" cy="3539815"/>
          </a:xfrm>
          <a:prstGeom prst="rect">
            <a:avLst/>
          </a:prstGeom>
        </p:spPr>
        <p:txBody>
          <a:bodyPr wrap="square">
            <a:spAutoFit/>
          </a:bodyPr>
          <a:lstStyle/>
          <a:p>
            <a:pPr marL="36195" marR="5080">
              <a:lnSpc>
                <a:spcPts val="1800"/>
              </a:lnSpc>
            </a:pPr>
            <a:r>
              <a:rPr lang="zh-CN" altLang="en-US" sz="1400" dirty="0" smtClean="0">
                <a:solidFill>
                  <a:srgbClr val="000066"/>
                </a:solidFill>
                <a:latin typeface="微软雅黑" panose="020B0503020204020204" pitchFamily="34" charset="-122"/>
                <a:ea typeface="微软雅黑" panose="020B0503020204020204" pitchFamily="34" charset="-122"/>
              </a:rPr>
              <a:t>离散</a:t>
            </a:r>
            <a:r>
              <a:rPr lang="zh-CN" altLang="en-US" sz="1400" dirty="0">
                <a:solidFill>
                  <a:srgbClr val="000066"/>
                </a:solidFill>
                <a:latin typeface="微软雅黑" panose="020B0503020204020204" pitchFamily="34" charset="-122"/>
                <a:ea typeface="微软雅黑" panose="020B0503020204020204" pitchFamily="34" charset="-122"/>
              </a:rPr>
              <a:t>直方图均衡化的算例求解</a:t>
            </a:r>
            <a:r>
              <a:rPr lang="zh-CN" altLang="en-US" sz="1400" dirty="0" smtClean="0">
                <a:solidFill>
                  <a:srgbClr val="000066"/>
                </a:solidFill>
                <a:latin typeface="微软雅黑" panose="020B0503020204020204" pitchFamily="34" charset="-122"/>
                <a:ea typeface="微软雅黑" panose="020B0503020204020204" pitchFamily="34" charset="-122"/>
              </a:rPr>
              <a:t>过程</a:t>
            </a:r>
            <a:endParaRPr lang="zh-CN" altLang="en-US" sz="1400" dirty="0">
              <a:solidFill>
                <a:srgbClr val="000066"/>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989270" y="947283"/>
            <a:ext cx="4987201" cy="4213811"/>
          </a:xfrm>
          <a:prstGeom prst="rect">
            <a:avLst/>
          </a:prstGeom>
        </p:spPr>
      </p:pic>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355167" y="175128"/>
            <a:ext cx="13419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直方图变换</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4.5</a:t>
            </a:r>
            <a:r>
              <a:rPr lang="zh-CN" altLang="en-US" sz="1600" b="1" dirty="0">
                <a:solidFill>
                  <a:srgbClr val="000000"/>
                </a:solidFill>
                <a:latin typeface="微软雅黑" panose="020B0503020204020204" pitchFamily="34" charset="-122"/>
                <a:ea typeface="微软雅黑" panose="020B0503020204020204" pitchFamily="34" charset="-122"/>
              </a:rPr>
              <a:t> 图像点运算：基于直方图的变化</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3084499"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4.5.4 </a:t>
            </a:r>
            <a:r>
              <a:rPr lang="zh-CN" altLang="en-US" sz="1600" b="1" dirty="0">
                <a:solidFill>
                  <a:srgbClr val="000066"/>
                </a:solidFill>
                <a:latin typeface="微软雅黑" panose="020B0503020204020204" pitchFamily="34" charset="-122"/>
                <a:ea typeface="微软雅黑" panose="020B0503020204020204" pitchFamily="34" charset="-122"/>
              </a:rPr>
              <a:t>基于离散直方图的变换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nvGraphicFramePr>
        <p:xfrm>
          <a:off x="3775958" y="3829536"/>
          <a:ext cx="1411605" cy="960120"/>
        </p:xfrm>
        <a:graphic>
          <a:graphicData uri="http://schemas.openxmlformats.org/drawingml/2006/table">
            <a:tbl>
              <a:tblPr>
                <a:tableStyleId>{5C22544A-7EE6-4342-B048-85BDC9FD1C3A}</a:tableStyleId>
              </a:tblPr>
              <a:tblGrid>
                <a:gridCol w="470535"/>
                <a:gridCol w="470535"/>
                <a:gridCol w="470535"/>
              </a:tblGrid>
              <a:tr h="263525">
                <a:tc>
                  <a:txBody>
                    <a:bodyPr/>
                    <a:lstStyle/>
                    <a:p>
                      <a:pPr indent="0" algn="ctr">
                        <a:lnSpc>
                          <a:spcPct val="150000"/>
                        </a:lnSpc>
                        <a:spcAft>
                          <a:spcPts val="250"/>
                        </a:spcAft>
                        <a:buNone/>
                      </a:pPr>
                      <a:r>
                        <a:rPr lang="en-US" sz="1400" kern="0" dirty="0">
                          <a:effectLst/>
                        </a:rPr>
                        <a:t>0</a:t>
                      </a:r>
                      <a:endParaRPr lang="zh-CN" sz="14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1400" kern="0" dirty="0">
                          <a:effectLst/>
                        </a:rPr>
                        <a:t>3</a:t>
                      </a:r>
                      <a:endParaRPr lang="zh-CN" sz="14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1400" kern="0">
                          <a:effectLst/>
                        </a:rPr>
                        <a:t>7</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r>
              <a:tr h="241935">
                <a:tc>
                  <a:txBody>
                    <a:bodyPr/>
                    <a:lstStyle/>
                    <a:p>
                      <a:pPr indent="0" algn="ctr">
                        <a:lnSpc>
                          <a:spcPct val="150000"/>
                        </a:lnSpc>
                        <a:spcAft>
                          <a:spcPts val="250"/>
                        </a:spcAft>
                        <a:buNone/>
                      </a:pPr>
                      <a:r>
                        <a:rPr lang="en-US" sz="1400" kern="0">
                          <a:effectLst/>
                        </a:rPr>
                        <a:t>3</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1400" kern="0" dirty="0">
                          <a:effectLst/>
                        </a:rPr>
                        <a:t>2</a:t>
                      </a:r>
                      <a:endParaRPr lang="zh-CN" sz="14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1400" kern="0" dirty="0">
                          <a:effectLst/>
                        </a:rPr>
                        <a:t>4</a:t>
                      </a:r>
                      <a:endParaRPr lang="zh-CN" sz="14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r>
              <a:tr h="223520">
                <a:tc>
                  <a:txBody>
                    <a:bodyPr/>
                    <a:lstStyle/>
                    <a:p>
                      <a:pPr indent="0" algn="ctr">
                        <a:lnSpc>
                          <a:spcPct val="150000"/>
                        </a:lnSpc>
                        <a:spcAft>
                          <a:spcPts val="250"/>
                        </a:spcAft>
                        <a:buNone/>
                      </a:pPr>
                      <a:r>
                        <a:rPr lang="en-US" sz="1400" kern="0">
                          <a:effectLst/>
                        </a:rPr>
                        <a:t>1</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1400" kern="0" dirty="0">
                          <a:effectLst/>
                        </a:rPr>
                        <a:t>6</a:t>
                      </a:r>
                      <a:endParaRPr lang="zh-CN" sz="14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1400" kern="0" dirty="0">
                          <a:effectLst/>
                        </a:rPr>
                        <a:t>5</a:t>
                      </a:r>
                      <a:endParaRPr lang="zh-CN" sz="14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graphicFrame>
        <p:nvGraphicFramePr>
          <p:cNvPr id="4" name="表格 3"/>
          <p:cNvGraphicFramePr>
            <a:graphicFrameLocks noGrp="1"/>
          </p:cNvGraphicFramePr>
          <p:nvPr/>
        </p:nvGraphicFramePr>
        <p:xfrm>
          <a:off x="859249" y="3829536"/>
          <a:ext cx="1411605" cy="960120"/>
        </p:xfrm>
        <a:graphic>
          <a:graphicData uri="http://schemas.openxmlformats.org/drawingml/2006/table">
            <a:tbl>
              <a:tblPr>
                <a:tableStyleId>{5C22544A-7EE6-4342-B048-85BDC9FD1C3A}</a:tableStyleId>
              </a:tblPr>
              <a:tblGrid>
                <a:gridCol w="470535"/>
                <a:gridCol w="470535"/>
                <a:gridCol w="470535"/>
              </a:tblGrid>
              <a:tr h="269903">
                <a:tc>
                  <a:txBody>
                    <a:bodyPr/>
                    <a:lstStyle/>
                    <a:p>
                      <a:pPr indent="0" algn="ctr">
                        <a:lnSpc>
                          <a:spcPct val="150000"/>
                        </a:lnSpc>
                        <a:spcAft>
                          <a:spcPts val="250"/>
                        </a:spcAft>
                        <a:buNone/>
                      </a:pPr>
                      <a:r>
                        <a:rPr lang="en-US" sz="1400" kern="0" dirty="0">
                          <a:effectLst/>
                        </a:rPr>
                        <a:t>1</a:t>
                      </a:r>
                      <a:endParaRPr lang="zh-CN" sz="14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1400" kern="0" dirty="0">
                          <a:effectLst/>
                        </a:rPr>
                        <a:t>6</a:t>
                      </a:r>
                      <a:endParaRPr lang="zh-CN" sz="14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1400" kern="0">
                          <a:effectLst/>
                        </a:rPr>
                        <a:t>7</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r>
              <a:tr h="219075">
                <a:tc>
                  <a:txBody>
                    <a:bodyPr/>
                    <a:lstStyle/>
                    <a:p>
                      <a:pPr indent="0" algn="ctr">
                        <a:lnSpc>
                          <a:spcPct val="150000"/>
                        </a:lnSpc>
                        <a:spcAft>
                          <a:spcPts val="250"/>
                        </a:spcAft>
                        <a:buNone/>
                      </a:pPr>
                      <a:r>
                        <a:rPr lang="en-US" sz="1400" kern="0">
                          <a:effectLst/>
                        </a:rPr>
                        <a:t>6</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1400" kern="0" dirty="0">
                          <a:effectLst/>
                        </a:rPr>
                        <a:t>5</a:t>
                      </a:r>
                      <a:endParaRPr lang="zh-CN" sz="14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1400" kern="0" dirty="0">
                          <a:effectLst/>
                        </a:rPr>
                        <a:t>6</a:t>
                      </a:r>
                      <a:endParaRPr lang="zh-CN" sz="14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r>
              <a:tr h="227965">
                <a:tc>
                  <a:txBody>
                    <a:bodyPr/>
                    <a:lstStyle/>
                    <a:p>
                      <a:pPr indent="0" algn="ctr">
                        <a:lnSpc>
                          <a:spcPct val="150000"/>
                        </a:lnSpc>
                        <a:spcAft>
                          <a:spcPts val="250"/>
                        </a:spcAft>
                        <a:buNone/>
                      </a:pPr>
                      <a:r>
                        <a:rPr lang="en-US" sz="1400" kern="0">
                          <a:effectLst/>
                        </a:rPr>
                        <a:t>3</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1400" kern="0">
                          <a:effectLst/>
                        </a:rPr>
                        <a:t>7</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250"/>
                        </a:spcAft>
                        <a:buNone/>
                      </a:pPr>
                      <a:r>
                        <a:rPr lang="en-US" sz="1400" kern="0" dirty="0">
                          <a:effectLst/>
                        </a:rPr>
                        <a:t>7</a:t>
                      </a:r>
                      <a:endParaRPr lang="zh-CN" sz="14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pic>
        <p:nvPicPr>
          <p:cNvPr id="18434" name="图片 42" descr="图片1"/>
          <p:cNvPicPr>
            <a:picLocks noChangeAspect="1" noChangeArrowheads="1"/>
          </p:cNvPicPr>
          <p:nvPr/>
        </p:nvPicPr>
        <p:blipFill>
          <a:blip r:embed="rId1">
            <a:extLst>
              <a:ext uri="{28A0092B-C50C-407E-A947-70E740481C1C}">
                <a14:useLocalDpi xmlns:a14="http://schemas.microsoft.com/office/drawing/2010/main" val="0"/>
              </a:ext>
            </a:extLst>
          </a:blip>
          <a:srcRect l="804" t="1123" r="374" b="1352"/>
          <a:stretch>
            <a:fillRect/>
          </a:stretch>
        </p:blipFill>
        <p:spPr bwMode="auto">
          <a:xfrm>
            <a:off x="859249" y="1328259"/>
            <a:ext cx="25717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18433" name="图片 46" descr="图片2"/>
          <p:cNvPicPr>
            <a:picLocks noChangeAspect="1" noChangeArrowheads="1"/>
          </p:cNvPicPr>
          <p:nvPr/>
        </p:nvPicPr>
        <p:blipFill>
          <a:blip r:embed="rId2">
            <a:extLst>
              <a:ext uri="{28A0092B-C50C-407E-A947-70E740481C1C}">
                <a14:useLocalDpi xmlns:a14="http://schemas.microsoft.com/office/drawing/2010/main" val="0"/>
              </a:ext>
            </a:extLst>
          </a:blip>
          <a:srcRect l="748" t="1669" r="998" b="906"/>
          <a:stretch>
            <a:fillRect/>
          </a:stretch>
        </p:blipFill>
        <p:spPr bwMode="auto">
          <a:xfrm>
            <a:off x="3551667" y="1437454"/>
            <a:ext cx="2447084" cy="154815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780210" y="973438"/>
            <a:ext cx="43588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由表</a:t>
            </a:r>
            <a:r>
              <a:rPr kumimoji="0"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4.2</a:t>
            </a:r>
            <a:r>
              <a:rPr kumimoji="0"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第</a:t>
            </a:r>
            <a:r>
              <a:rPr kumimoji="0"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行和第</a:t>
            </a:r>
            <a:r>
              <a:rPr kumimoji="0"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r>
              <a:rPr kumimoji="0"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行，增强前后直方图对比如下图。</a:t>
            </a:r>
            <a:endParaRPr kumimoji="0" lang="zh-CN"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4"/>
          <p:cNvSpPr>
            <a:spLocks noChangeArrowheads="1"/>
          </p:cNvSpPr>
          <p:nvPr/>
        </p:nvSpPr>
        <p:spPr bwMode="auto">
          <a:xfrm>
            <a:off x="2722563" y="4754563"/>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780210" y="2985609"/>
            <a:ext cx="500776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图</a:t>
            </a:r>
            <a:r>
              <a:rPr kumimoji="0" lang="en-US"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4.12 </a:t>
            </a:r>
            <a:r>
              <a:rPr kumimoji="0" lang="zh-CN" altLang="en-US"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增强前后直方图对比</a:t>
            </a:r>
            <a:endParaRPr kumimoji="0" lang="en-US"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由表</a:t>
            </a:r>
            <a:r>
              <a:rPr kumimoji="0"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4.2</a:t>
            </a:r>
            <a:r>
              <a:rPr kumimoji="0"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第</a:t>
            </a:r>
            <a:r>
              <a:rPr kumimoji="0"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行和表</a:t>
            </a:r>
            <a:r>
              <a:rPr kumimoji="0"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r>
              <a:rPr kumimoji="0"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行，增强前后的图像块矩阵如下所示。</a:t>
            </a:r>
            <a:endParaRPr kumimoji="0" lang="zh-CN"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5" name="灯片编号占位符 4"/>
          <p:cNvSpPr>
            <a:spLocks noGrp="1"/>
          </p:cNvSpPr>
          <p:nvPr>
            <p:ph type="sldNum" sz="quarter" idx="12"/>
          </p:nvPr>
        </p:nvSpPr>
        <p:spPr/>
        <p:txBody>
          <a:bodyPr/>
          <a:lstStyle/>
          <a:p>
            <a:fld id="{48F63A3B-78C7-47BE-AE5E-E10140E04643}" type="slidenum">
              <a:rPr lang="en-US" smtClean="0"/>
            </a:fld>
            <a:endParaRPr lang="en-US" dirty="0"/>
          </a:p>
        </p:txBody>
      </p:sp>
      <p:sp>
        <p:nvSpPr>
          <p:cNvPr id="14" name="文本框 13"/>
          <p:cNvSpPr txBox="1"/>
          <p:nvPr/>
        </p:nvSpPr>
        <p:spPr>
          <a:xfrm>
            <a:off x="5355167" y="175128"/>
            <a:ext cx="13419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直方图变换</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4.5</a:t>
            </a:r>
            <a:r>
              <a:rPr lang="zh-CN" altLang="en-US" sz="1600" b="1" dirty="0">
                <a:solidFill>
                  <a:srgbClr val="000000"/>
                </a:solidFill>
                <a:latin typeface="微软雅黑" panose="020B0503020204020204" pitchFamily="34" charset="-122"/>
                <a:ea typeface="微软雅黑" panose="020B0503020204020204" pitchFamily="34" charset="-122"/>
              </a:rPr>
              <a:t> 图像点运算：基于直方图的变化</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3084499"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4.5.4 </a:t>
            </a:r>
            <a:r>
              <a:rPr lang="zh-CN" altLang="en-US" sz="1600" b="1" dirty="0">
                <a:solidFill>
                  <a:srgbClr val="000066"/>
                </a:solidFill>
                <a:latin typeface="微软雅黑" panose="020B0503020204020204" pitchFamily="34" charset="-122"/>
                <a:ea typeface="微软雅黑" panose="020B0503020204020204" pitchFamily="34" charset="-122"/>
              </a:rPr>
              <a:t>基于离散直方图的变换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38550" y="1005848"/>
            <a:ext cx="3430494" cy="338554"/>
          </a:xfrm>
          <a:prstGeom prst="rect">
            <a:avLst/>
          </a:prstGeom>
          <a:noFill/>
        </p:spPr>
        <p:txBody>
          <a:bodyPr wrap="square">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2</a:t>
            </a:r>
            <a:r>
              <a:rPr lang="zh-CN" altLang="en-US" sz="1600" b="1" dirty="0">
                <a:solidFill>
                  <a:srgbClr val="000066"/>
                </a:solidFill>
                <a:latin typeface="微软雅黑" panose="020B0503020204020204" pitchFamily="34" charset="-122"/>
                <a:ea typeface="微软雅黑" panose="020B0503020204020204" pitchFamily="34" charset="-122"/>
              </a:rPr>
              <a:t>）离散直方图规定化</a:t>
            </a:r>
            <a:endParaRPr lang="zh-CN" altLang="en-US" sz="1600" dirty="0"/>
          </a:p>
        </p:txBody>
      </p:sp>
      <mc:AlternateContent xmlns:mc="http://schemas.openxmlformats.org/markup-compatibility/2006">
        <mc:Choice xmlns:a14="http://schemas.microsoft.com/office/drawing/2010/main" Requires="a14">
          <p:sp>
            <p:nvSpPr>
              <p:cNvPr id="9" name="文本框 8"/>
              <p:cNvSpPr txBox="1"/>
              <p:nvPr/>
            </p:nvSpPr>
            <p:spPr>
              <a:xfrm>
                <a:off x="191247" y="1318919"/>
                <a:ext cx="6528203" cy="3629904"/>
              </a:xfrm>
              <a:prstGeom prst="rect">
                <a:avLst/>
              </a:prstGeom>
              <a:noFill/>
            </p:spPr>
            <p:txBody>
              <a:bodyPr wrap="square">
                <a:spAutoFit/>
              </a:bodyPr>
              <a:lstStyle/>
              <a:p>
                <a:pPr indent="266700" algn="just">
                  <a:lnSpc>
                    <a:spcPct val="150000"/>
                  </a:lnSpc>
                  <a:spcAft>
                    <a:spcPts val="250"/>
                  </a:spcAft>
                  <a:buNone/>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a:t>
                </a:r>
                <a:r>
                  <a:rPr lang="zh-CN" alt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均衡化</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的基础上，继续如下操作。</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indent="266700" algn="just">
                  <a:lnSpc>
                    <a:spcPct val="150000"/>
                  </a:lnSpc>
                  <a:spcAft>
                    <a:spcPts val="250"/>
                  </a:spcAft>
                  <a:buNone/>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计算输出图像所规定的累积直方图</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lgn="r">
                  <a:lnSpc>
                    <a:spcPct val="150000"/>
                  </a:lnSpc>
                  <a:spcAft>
                    <a:spcPts val="250"/>
                  </a:spcAft>
                  <a:buNone/>
                </a:pP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𝑞</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𝑀𝑁</m:t>
                        </m:r>
                      </m:den>
                    </m:f>
                    <m:nary>
                      <m:naryPr>
                        <m:chr m:val="∑"/>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𝑞</m:t>
                        </m:r>
                      </m:sup>
                      <m:e>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b>
                            </m:sSub>
                          </m:e>
                        </m:d>
                      </m:e>
                    </m:nary>
                  </m:oMath>
                </a14:m>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4.33</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lgn="just">
                  <a:lnSpc>
                    <a:spcPct val="150000"/>
                  </a:lnSpc>
                  <a:spcAft>
                    <a:spcPts val="250"/>
                  </a:spcAft>
                  <a:buNone/>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式中</a:t>
                </a:r>
                <a14:m>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b>
                        </m:sSub>
                      </m:e>
                    </m:d>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是规定直方图的第</a:t>
                </a: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个值。对于每一个</a:t>
                </a: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𝑞</m:t>
                    </m:r>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，满足</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lgn="r">
                  <a:lnSpc>
                    <a:spcPct val="150000"/>
                  </a:lnSpc>
                  <a:spcAft>
                    <a:spcPts val="250"/>
                  </a:spcAft>
                  <a:buNone/>
                </a:pP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𝑞</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𝑇</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sub>
                        </m:sSub>
                      </m:fName>
                      <m:e>
                        <m:r>
                          <a:rPr lang="en-US" altLang="zh-CN" sz="1400" b="0"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e>
                    </m:func>
                  </m:oMath>
                </a14:m>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4.34</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indent="266700" algn="just">
                  <a:lnSpc>
                    <a:spcPct val="150000"/>
                  </a:lnSpc>
                  <a:spcAft>
                    <a:spcPts val="250"/>
                  </a:spcAft>
                  <a:buNone/>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理论上，可以利用反变换找到期望的</a:t>
                </a:r>
                <a14:m>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𝑞</m:t>
                        </m:r>
                      </m:sub>
                    </m:sSub>
                  </m:oMath>
                </a14:m>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lgn="r">
                  <a:lnSpc>
                    <a:spcPct val="150000"/>
                  </a:lnSpc>
                  <a:spcAft>
                    <a:spcPts val="250"/>
                  </a:spcAft>
                  <a:buNone/>
                </a:pP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𝑞</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4.35</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lgn="just">
                  <a:lnSpc>
                    <a:spcPct val="150000"/>
                  </a:lnSpc>
                  <a:spcAft>
                    <a:spcPts val="250"/>
                  </a:spcAft>
                  <a:buNone/>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即对每一个</a:t>
                </a: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𝑧</m:t>
                    </m:r>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值，给出一个</a:t>
                </a: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值，形成一个</a:t>
                </a: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𝑧</m:t>
                    </m:r>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到</a:t>
                </a: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的映射。</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buNone/>
                </a:pP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由于是离散形式，在实际中我们并不需要计算</a:t>
                </a:r>
                <a14:m>
                  <m:oMath xmlns:m="http://schemas.openxmlformats.org/officeDocument/2006/math">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oMath>
                </a14:m>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的反变换。这是因为数字图像的灰度级</a:t>
                </a:r>
                <a:endParaRPr lang="zh-CN" altLang="en-US" sz="1400" dirty="0"/>
              </a:p>
            </p:txBody>
          </p:sp>
        </mc:Choice>
        <mc:Fallback>
          <p:sp>
            <p:nvSpPr>
              <p:cNvPr id="9" name="文本框 8"/>
              <p:cNvSpPr txBox="1">
                <a:spLocks noRot="1" noChangeAspect="1" noMove="1" noResize="1" noEditPoints="1" noAdjustHandles="1" noChangeArrowheads="1" noChangeShapeType="1" noTextEdit="1"/>
              </p:cNvSpPr>
              <p:nvPr/>
            </p:nvSpPr>
            <p:spPr>
              <a:xfrm>
                <a:off x="191247" y="1318919"/>
                <a:ext cx="6528203" cy="3629904"/>
              </a:xfrm>
              <a:prstGeom prst="rect">
                <a:avLst/>
              </a:prstGeom>
              <a:blipFill rotWithShape="1">
                <a:blip r:embed="rId1"/>
                <a:stretch>
                  <a:fillRect l="-2" t="-1" r="8" b="7"/>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10" name="文本框 9"/>
          <p:cNvSpPr txBox="1"/>
          <p:nvPr/>
        </p:nvSpPr>
        <p:spPr>
          <a:xfrm>
            <a:off x="5355167" y="175128"/>
            <a:ext cx="13419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直方图变换</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4.5</a:t>
            </a:r>
            <a:r>
              <a:rPr lang="zh-CN" altLang="en-US" sz="1600" b="1" dirty="0">
                <a:solidFill>
                  <a:srgbClr val="000000"/>
                </a:solidFill>
                <a:latin typeface="微软雅黑" panose="020B0503020204020204" pitchFamily="34" charset="-122"/>
                <a:ea typeface="微软雅黑" panose="020B0503020204020204" pitchFamily="34" charset="-122"/>
              </a:rPr>
              <a:t> 图像点运算：基于直方图的变化</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3084499"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4.5.4 </a:t>
            </a:r>
            <a:r>
              <a:rPr lang="zh-CN" altLang="en-US" sz="1600" b="1" dirty="0">
                <a:solidFill>
                  <a:srgbClr val="000066"/>
                </a:solidFill>
                <a:latin typeface="微软雅黑" panose="020B0503020204020204" pitchFamily="34" charset="-122"/>
                <a:ea typeface="微软雅黑" panose="020B0503020204020204" pitchFamily="34" charset="-122"/>
              </a:rPr>
              <a:t>基于离散直方图的变换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6" name="Rectangle 1"/>
          <p:cNvSpPr>
            <a:spLocks noChangeArrowheads="1"/>
          </p:cNvSpPr>
          <p:nvPr/>
        </p:nvSpPr>
        <p:spPr bwMode="auto">
          <a:xfrm>
            <a:off x="110784" y="937789"/>
            <a:ext cx="6337610"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50000"/>
              </a:lnSpc>
              <a:spcBef>
                <a:spcPct val="0"/>
              </a:spcBef>
              <a:spcAft>
                <a:spcPct val="0"/>
              </a:spcAft>
              <a:buClrTx/>
              <a:buSzTx/>
              <a:buFontTx/>
              <a:buNone/>
            </a:pPr>
            <a:r>
              <a:rPr kumimoji="0" lang="zh-CN"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例</a:t>
            </a:r>
            <a:r>
              <a:rPr kumimoji="0"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4.3</a:t>
            </a:r>
            <a:r>
              <a:rPr kumimoji="0"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（直方图均衡化算例）</a:t>
            </a:r>
            <a:endParaRPr kumimoji="0" lang="zh-CN" altLang="en-US" sz="14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50000"/>
              </a:lnSpc>
              <a:spcBef>
                <a:spcPct val="0"/>
              </a:spcBef>
              <a:spcAft>
                <a:spcPct val="0"/>
              </a:spcAft>
              <a:buClrTx/>
              <a:buSzTx/>
              <a:buFontTx/>
              <a:buNone/>
            </a:pPr>
            <a:r>
              <a:rPr kumimoji="0"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对例</a:t>
            </a:r>
            <a:r>
              <a:rPr kumimoji="0"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4.2</a:t>
            </a:r>
            <a:r>
              <a:rPr kumimoji="0"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所给的图像进行直方图规定</a:t>
            </a:r>
            <a:r>
              <a:rPr kumimoji="0" lang="zh-CN" altLang="en-US" sz="14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化，</a:t>
            </a:r>
            <a:r>
              <a:rPr kumimoji="0"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原始和规定直方图如表</a:t>
            </a:r>
            <a:r>
              <a:rPr kumimoji="0"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4.3</a:t>
            </a:r>
            <a:r>
              <a:rPr kumimoji="0"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4.4</a:t>
            </a:r>
            <a:r>
              <a:rPr kumimoji="0"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所</a:t>
            </a:r>
            <a:r>
              <a:rPr kumimoji="0" lang="zh-CN" altLang="en-US" sz="14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示</a:t>
            </a:r>
            <a:endParaRPr kumimoji="0" lang="zh-CN" altLang="en-US" sz="1400" b="0" i="0" u="none" strike="noStrike" cap="none" normalizeH="0" baseline="0" dirty="0">
              <a:ln>
                <a:noFill/>
              </a:ln>
              <a:solidFill>
                <a:schemeClr val="tx1"/>
              </a:solidFill>
              <a:effectLst/>
            </a:endParaRPr>
          </a:p>
          <a:p>
            <a:pPr marL="0" marR="0" lvl="0" indent="26670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ctr"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sz="14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4.3</a:t>
            </a:r>
            <a:r>
              <a:rPr kumimoji="0"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原始直方图</a:t>
            </a:r>
            <a:endParaRPr kumimoji="0" lang="zh-CN" altLang="en-US" sz="1400" b="0" i="0" u="none" strike="noStrike" cap="none" normalizeH="0" baseline="0" dirty="0">
              <a:ln>
                <a:noFill/>
              </a:ln>
              <a:solidFill>
                <a:schemeClr val="tx1"/>
              </a:solidFill>
              <a:effectLst/>
            </a:endParaRPr>
          </a:p>
          <a:p>
            <a:pPr marL="0" marR="0" lvl="0" indent="26670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ctr" defTabSz="914400" rtl="0" eaLnBrk="0" fontAlgn="base" latinLnBrk="0" hangingPunct="0">
              <a:lnSpc>
                <a:spcPct val="100000"/>
              </a:lnSpc>
              <a:spcBef>
                <a:spcPct val="0"/>
              </a:spcBef>
              <a:spcAft>
                <a:spcPct val="0"/>
              </a:spcAft>
              <a:buClrTx/>
              <a:buSzTx/>
              <a:buFontTx/>
              <a:buNone/>
            </a:pPr>
            <a:endParaRPr lang="en-US" altLang="zh-CN" sz="1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ctr" defTabSz="914400" rtl="0" eaLnBrk="0" fontAlgn="base" latinLnBrk="0" hangingPunct="0">
              <a:lnSpc>
                <a:spcPct val="100000"/>
              </a:lnSpc>
              <a:spcBef>
                <a:spcPct val="0"/>
              </a:spcBef>
              <a:spcAft>
                <a:spcPct val="0"/>
              </a:spcAft>
              <a:buClrTx/>
              <a:buSzTx/>
              <a:buFontTx/>
              <a:buNone/>
            </a:pPr>
            <a:endParaRPr lang="en-US" altLang="zh-CN" sz="1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ctr" defTabSz="914400" rtl="0" eaLnBrk="0" fontAlgn="base" latinLnBrk="0" hangingPunct="0">
              <a:lnSpc>
                <a:spcPct val="100000"/>
              </a:lnSpc>
              <a:spcBef>
                <a:spcPct val="0"/>
              </a:spcBef>
              <a:spcAft>
                <a:spcPct val="0"/>
              </a:spcAft>
              <a:buClrTx/>
              <a:buSzTx/>
              <a:buFontTx/>
              <a:buNone/>
            </a:pPr>
            <a:endParaRPr lang="en-US" altLang="zh-CN" sz="1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ctr"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sz="14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4.4</a:t>
            </a:r>
            <a:r>
              <a:rPr kumimoji="0"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规定直方图</a:t>
            </a:r>
            <a:endParaRPr kumimoji="0" lang="zh-CN" altLang="en-US" sz="14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pic>
        <p:nvPicPr>
          <p:cNvPr id="10" name="图片 9"/>
          <p:cNvPicPr>
            <a:picLocks noChangeAspect="1"/>
          </p:cNvPicPr>
          <p:nvPr/>
        </p:nvPicPr>
        <p:blipFill>
          <a:blip r:embed="rId1"/>
          <a:stretch>
            <a:fillRect/>
          </a:stretch>
        </p:blipFill>
        <p:spPr>
          <a:xfrm>
            <a:off x="412564" y="2166284"/>
            <a:ext cx="5734050" cy="1085850"/>
          </a:xfrm>
          <a:prstGeom prst="rect">
            <a:avLst/>
          </a:prstGeom>
        </p:spPr>
      </p:pic>
      <p:pic>
        <p:nvPicPr>
          <p:cNvPr id="12" name="图片 11"/>
          <p:cNvPicPr>
            <a:picLocks noChangeAspect="1"/>
          </p:cNvPicPr>
          <p:nvPr/>
        </p:nvPicPr>
        <p:blipFill>
          <a:blip r:embed="rId2"/>
          <a:stretch>
            <a:fillRect/>
          </a:stretch>
        </p:blipFill>
        <p:spPr>
          <a:xfrm>
            <a:off x="1243012" y="3688603"/>
            <a:ext cx="4371975" cy="1076325"/>
          </a:xfrm>
          <a:prstGeom prst="rect">
            <a:avLst/>
          </a:prstGeom>
        </p:spPr>
      </p:pic>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355167" y="175128"/>
            <a:ext cx="13419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直方图变换</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4.5</a:t>
            </a:r>
            <a:r>
              <a:rPr lang="zh-CN" altLang="en-US" sz="1600" b="1" dirty="0">
                <a:solidFill>
                  <a:srgbClr val="000000"/>
                </a:solidFill>
                <a:latin typeface="微软雅黑" panose="020B0503020204020204" pitchFamily="34" charset="-122"/>
                <a:ea typeface="微软雅黑" panose="020B0503020204020204" pitchFamily="34" charset="-122"/>
              </a:rPr>
              <a:t> 图像点运算：基于直方图的变化</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3084499"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4.5.4 </a:t>
            </a:r>
            <a:r>
              <a:rPr lang="zh-CN" altLang="en-US" sz="1600" b="1" dirty="0">
                <a:solidFill>
                  <a:srgbClr val="000066"/>
                </a:solidFill>
                <a:latin typeface="微软雅黑" panose="020B0503020204020204" pitchFamily="34" charset="-122"/>
                <a:ea typeface="微软雅黑" panose="020B0503020204020204" pitchFamily="34" charset="-122"/>
              </a:rPr>
              <a:t>基于离散直方图的变换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109809" y="947283"/>
            <a:ext cx="4638382" cy="4142209"/>
          </a:xfrm>
          <a:prstGeom prst="rect">
            <a:avLst/>
          </a:prstGeom>
        </p:spPr>
      </p:pic>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355167" y="175128"/>
            <a:ext cx="13419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直方图变换</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5696" y="104707"/>
            <a:ext cx="29817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4.1</a:t>
            </a:r>
            <a:r>
              <a:rPr lang="zh-CN" altLang="en-US" sz="1600" b="1" dirty="0">
                <a:solidFill>
                  <a:srgbClr val="000000"/>
                </a:solidFill>
                <a:latin typeface="微软雅黑" panose="020B0503020204020204" pitchFamily="34" charset="-122"/>
                <a:ea typeface="微软雅黑" panose="020B0503020204020204" pitchFamily="34" charset="-122"/>
              </a:rPr>
              <a:t> 图像预处理的基本任务</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26"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2</a:t>
            </a:r>
            <a:endParaRPr lang="en-US" sz="1200" b="1" dirty="0">
              <a:solidFill>
                <a:schemeClr val="tx1"/>
              </a:solidFill>
            </a:endParaRPr>
          </a:p>
        </p:txBody>
      </p:sp>
      <p:sp>
        <p:nvSpPr>
          <p:cNvPr id="8" name="矩形 7"/>
          <p:cNvSpPr/>
          <p:nvPr/>
        </p:nvSpPr>
        <p:spPr>
          <a:xfrm>
            <a:off x="138550" y="608729"/>
            <a:ext cx="4432624" cy="338554"/>
          </a:xfrm>
          <a:prstGeom prst="rect">
            <a:avLst/>
          </a:prstGeom>
        </p:spPr>
        <p:txBody>
          <a:bodyPr wrap="none">
            <a:spAutoFit/>
          </a:bodyPr>
          <a:lstStyle/>
          <a:p>
            <a:pPr marL="285750" indent="-285750">
              <a:buFont typeface="Wingdings" panose="05000000000000000000" pitchFamily="2" charset="2"/>
              <a:buChar char="p"/>
            </a:pPr>
            <a:r>
              <a:rPr lang="zh-CN" altLang="en-US" sz="1600" b="1" dirty="0">
                <a:solidFill>
                  <a:srgbClr val="000066"/>
                </a:solidFill>
                <a:latin typeface="微软雅黑" panose="020B0503020204020204" pitchFamily="34" charset="-122"/>
                <a:ea typeface="微软雅黑" panose="020B0503020204020204" pitchFamily="34" charset="-122"/>
              </a:rPr>
              <a:t>图像预处理的目的： </a:t>
            </a:r>
            <a:r>
              <a:rPr lang="zh-CN" altLang="en-US" sz="1600" dirty="0">
                <a:solidFill>
                  <a:srgbClr val="000066"/>
                </a:solidFill>
                <a:latin typeface="微软雅黑" panose="020B0503020204020204" pitchFamily="34" charset="-122"/>
                <a:ea typeface="微软雅黑" panose="020B0503020204020204" pitchFamily="34" charset="-122"/>
              </a:rPr>
              <a:t>对图像的质量进行改善</a:t>
            </a:r>
            <a:endParaRPr lang="zh-CN" altLang="en-US" sz="1600" dirty="0">
              <a:solidFill>
                <a:srgbClr val="000066"/>
              </a:solidFill>
              <a:latin typeface="微软雅黑" panose="020B0503020204020204" pitchFamily="34" charset="-122"/>
              <a:ea typeface="微软雅黑" panose="020B0503020204020204" pitchFamily="34" charset="-122"/>
            </a:endParaRPr>
          </a:p>
        </p:txBody>
      </p:sp>
      <p:sp>
        <p:nvSpPr>
          <p:cNvPr id="7" name="矩形 6"/>
          <p:cNvSpPr/>
          <p:nvPr/>
        </p:nvSpPr>
        <p:spPr>
          <a:xfrm>
            <a:off x="-161925" y="1300494"/>
            <a:ext cx="6759044" cy="744050"/>
          </a:xfrm>
          <a:prstGeom prst="rect">
            <a:avLst/>
          </a:prstGeom>
        </p:spPr>
        <p:txBody>
          <a:bodyPr wrap="square">
            <a:spAutoFit/>
          </a:bodyPr>
          <a:lstStyle/>
          <a:p>
            <a:pPr marL="1075055" marR="5080" indent="-342900">
              <a:lnSpc>
                <a:spcPct val="128000"/>
              </a:lnSpc>
              <a:spcBef>
                <a:spcPts val="435"/>
              </a:spcBef>
              <a:buFont typeface="+mj-ea"/>
              <a:buAutoNum type="circleNumDbPlain"/>
            </a:pPr>
            <a:r>
              <a:rPr lang="zh-CN" altLang="en-US" sz="1600" b="1" dirty="0">
                <a:solidFill>
                  <a:srgbClr val="000066"/>
                </a:solidFill>
                <a:latin typeface="微软雅黑" panose="020B0503020204020204" pitchFamily="34" charset="-122"/>
                <a:ea typeface="微软雅黑" panose="020B0503020204020204" pitchFamily="34" charset="-122"/>
              </a:rPr>
              <a:t>图像增强</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075055" marR="5080" indent="-342900">
              <a:lnSpc>
                <a:spcPct val="128000"/>
              </a:lnSpc>
              <a:spcBef>
                <a:spcPts val="435"/>
              </a:spcBef>
              <a:buFont typeface="+mj-ea"/>
              <a:buAutoNum type="circleNumDbPlain"/>
            </a:pPr>
            <a:r>
              <a:rPr lang="zh-CN" altLang="en-US" sz="1600" b="1" dirty="0">
                <a:solidFill>
                  <a:srgbClr val="000066"/>
                </a:solidFill>
                <a:latin typeface="微软雅黑" panose="020B0503020204020204" pitchFamily="34" charset="-122"/>
                <a:ea typeface="微软雅黑" panose="020B0503020204020204" pitchFamily="34" charset="-122"/>
              </a:rPr>
              <a:t>图像复原（噪声去噪、去模糊）</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554828" y="170895"/>
            <a:ext cx="10061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预处理</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4.5</a:t>
            </a:r>
            <a:r>
              <a:rPr lang="zh-CN" altLang="en-US" sz="1600" b="1" dirty="0">
                <a:solidFill>
                  <a:srgbClr val="000000"/>
                </a:solidFill>
                <a:latin typeface="微软雅黑" panose="020B0503020204020204" pitchFamily="34" charset="-122"/>
                <a:ea typeface="微软雅黑" panose="020B0503020204020204" pitchFamily="34" charset="-122"/>
              </a:rPr>
              <a:t> 图像点运算：基于直方图的变化</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3084499"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4.5.4 </a:t>
            </a:r>
            <a:r>
              <a:rPr lang="zh-CN" altLang="en-US" sz="1600" b="1" dirty="0">
                <a:solidFill>
                  <a:srgbClr val="000066"/>
                </a:solidFill>
                <a:latin typeface="微软雅黑" panose="020B0503020204020204" pitchFamily="34" charset="-122"/>
                <a:ea typeface="微软雅黑" panose="020B0503020204020204" pitchFamily="34" charset="-122"/>
              </a:rPr>
              <a:t>基于离散直方图的变换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38549" y="1049475"/>
            <a:ext cx="6555097" cy="3554819"/>
          </a:xfrm>
          <a:prstGeom prst="rect">
            <a:avLst/>
          </a:prstGeom>
          <a:noFill/>
        </p:spPr>
        <p:txBody>
          <a:bodyPr wrap="square">
            <a:spAutoFit/>
          </a:bodyPr>
          <a:lstStyle/>
          <a:p>
            <a:pPr>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讨论</a:t>
            </a:r>
            <a:r>
              <a:rPr lang="zh-CN" altLang="en-US" sz="1800" b="1" dirty="0" smtClean="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a:p>
            <a:pPr>
              <a:lnSpc>
                <a:spcPct val="150000"/>
              </a:lnSpc>
            </a:pPr>
            <a:endParaRPr lang="en-US" altLang="zh-CN" sz="800" b="1" dirty="0">
              <a:solidFill>
                <a:srgbClr val="000066"/>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rgbClr val="000066"/>
                </a:solidFill>
                <a:latin typeface="微软雅黑" panose="020B0503020204020204" pitchFamily="34" charset="-122"/>
                <a:ea typeface="微软雅黑" panose="020B0503020204020204" pitchFamily="34" charset="-122"/>
              </a:rPr>
              <a:t>Q1</a:t>
            </a:r>
            <a:r>
              <a:rPr lang="en-US" altLang="zh-CN" dirty="0">
                <a:solidFill>
                  <a:srgbClr val="000066"/>
                </a:solidFill>
                <a:latin typeface="微软雅黑" panose="020B0503020204020204" pitchFamily="34" charset="-122"/>
                <a:ea typeface="微软雅黑" panose="020B0503020204020204" pitchFamily="34" charset="-122"/>
              </a:rPr>
              <a:t>.</a:t>
            </a:r>
            <a:r>
              <a:rPr lang="zh-CN" altLang="en-US" dirty="0">
                <a:solidFill>
                  <a:srgbClr val="000066"/>
                </a:solidFill>
                <a:latin typeface="微软雅黑" panose="020B0503020204020204" pitchFamily="34" charset="-122"/>
                <a:ea typeface="微软雅黑" panose="020B0503020204020204" pitchFamily="34" charset="-122"/>
              </a:rPr>
              <a:t>为什么离散直方图均衡化通常不会产生完全平坦直方图的图像？</a:t>
            </a:r>
            <a:endParaRPr lang="en-US" altLang="zh-CN" dirty="0">
              <a:solidFill>
                <a:srgbClr val="000066"/>
              </a:solidFill>
              <a:latin typeface="微软雅黑" panose="020B0503020204020204" pitchFamily="34" charset="-122"/>
              <a:ea typeface="微软雅黑" panose="020B0503020204020204" pitchFamily="34" charset="-122"/>
            </a:endParaRPr>
          </a:p>
          <a:p>
            <a:pPr>
              <a:lnSpc>
                <a:spcPct val="150000"/>
              </a:lnSpc>
            </a:pPr>
            <a:endParaRPr lang="en-US" altLang="zh-CN" sz="800" dirty="0">
              <a:solidFill>
                <a:srgbClr val="000066"/>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rgbClr val="000066"/>
                </a:solidFill>
                <a:latin typeface="微软雅黑" panose="020B0503020204020204" pitchFamily="34" charset="-122"/>
                <a:ea typeface="微软雅黑" panose="020B0503020204020204" pitchFamily="34" charset="-122"/>
              </a:rPr>
              <a:t>Q2</a:t>
            </a:r>
            <a:r>
              <a:rPr lang="en-US" altLang="zh-CN" dirty="0">
                <a:solidFill>
                  <a:srgbClr val="000066"/>
                </a:solidFill>
                <a:latin typeface="微软雅黑" panose="020B0503020204020204" pitchFamily="34" charset="-122"/>
                <a:ea typeface="微软雅黑" panose="020B0503020204020204" pitchFamily="34" charset="-122"/>
              </a:rPr>
              <a:t>. </a:t>
            </a:r>
            <a:r>
              <a:rPr lang="zh-CN" altLang="en-US" dirty="0">
                <a:solidFill>
                  <a:srgbClr val="000066"/>
                </a:solidFill>
                <a:latin typeface="微软雅黑" panose="020B0503020204020204" pitchFamily="34" charset="-122"/>
                <a:ea typeface="微软雅黑" panose="020B0503020204020204" pitchFamily="34" charset="-122"/>
              </a:rPr>
              <a:t>能否找到一种修正方法，使得增强图像具有完全平坦的直方图？</a:t>
            </a:r>
            <a:endParaRPr lang="en-US" altLang="zh-CN" dirty="0">
              <a:solidFill>
                <a:srgbClr val="000066"/>
              </a:solidFill>
              <a:latin typeface="微软雅黑" panose="020B0503020204020204" pitchFamily="34" charset="-122"/>
              <a:ea typeface="微软雅黑" panose="020B0503020204020204" pitchFamily="34" charset="-122"/>
            </a:endParaRPr>
          </a:p>
          <a:p>
            <a:pPr>
              <a:lnSpc>
                <a:spcPct val="150000"/>
              </a:lnSpc>
            </a:pPr>
            <a:endParaRPr lang="en-US" altLang="zh-CN" sz="800" dirty="0">
              <a:solidFill>
                <a:srgbClr val="000066"/>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rgbClr val="000066"/>
                </a:solidFill>
                <a:latin typeface="微软雅黑" panose="020B0503020204020204" pitchFamily="34" charset="-122"/>
                <a:ea typeface="微软雅黑" panose="020B0503020204020204" pitchFamily="34" charset="-122"/>
              </a:rPr>
              <a:t>Q3. </a:t>
            </a:r>
            <a:r>
              <a:rPr lang="zh-CN" altLang="en-US" dirty="0" smtClean="0">
                <a:solidFill>
                  <a:srgbClr val="000066"/>
                </a:solidFill>
                <a:latin typeface="微软雅黑" panose="020B0503020204020204" pitchFamily="34" charset="-122"/>
                <a:ea typeface="微软雅黑" panose="020B0503020204020204" pitchFamily="34" charset="-122"/>
              </a:rPr>
              <a:t>由于</a:t>
            </a:r>
            <a:r>
              <a:rPr lang="zh-CN" altLang="en-US" dirty="0">
                <a:solidFill>
                  <a:srgbClr val="000066"/>
                </a:solidFill>
                <a:latin typeface="微软雅黑" panose="020B0503020204020204" pitchFamily="34" charset="-122"/>
                <a:ea typeface="微软雅黑" panose="020B0503020204020204" pitchFamily="34" charset="-122"/>
              </a:rPr>
              <a:t>离散近似，直方图规定化通常也不能使得增强后的图像符合规定直方图，但更为趋于规定直方图。</a:t>
            </a:r>
            <a:endParaRPr lang="zh-CN" altLang="en-US" dirty="0">
              <a:solidFill>
                <a:srgbClr val="00006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7" name="文本框 6"/>
          <p:cNvSpPr txBox="1"/>
          <p:nvPr/>
        </p:nvSpPr>
        <p:spPr>
          <a:xfrm>
            <a:off x="5355167" y="175128"/>
            <a:ext cx="13419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直方图变换</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a:off x="401528" y="1017153"/>
            <a:ext cx="0" cy="2545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74345" y="1595755"/>
            <a:ext cx="6320155" cy="3138170"/>
          </a:xfrm>
          <a:prstGeom prst="rect">
            <a:avLst/>
          </a:prstGeom>
        </p:spPr>
        <p:txBody>
          <a:bodyPr wrap="square">
            <a:spAutoFit/>
          </a:bodyPr>
          <a:lstStyle/>
          <a:p>
            <a:pPr indent="0">
              <a:lnSpc>
                <a:spcPct val="150000"/>
              </a:lnSpc>
              <a:buFont typeface="Wingdings" panose="05000000000000000000" pitchFamily="2" charset="2"/>
              <a:buNone/>
            </a:pPr>
            <a:r>
              <a:rPr lang="en-US" altLang="zh-CN" sz="4400" b="1" dirty="0">
                <a:solidFill>
                  <a:srgbClr val="000066"/>
                </a:solidFill>
                <a:latin typeface="微软雅黑" panose="020B0503020204020204" pitchFamily="34" charset="-122"/>
                <a:ea typeface="微软雅黑" panose="020B0503020204020204" pitchFamily="34" charset="-122"/>
              </a:rPr>
              <a:t>4.6 </a:t>
            </a:r>
            <a:r>
              <a:rPr lang="en-US" altLang="zh-CN" sz="4400" b="1" dirty="0">
                <a:solidFill>
                  <a:srgbClr val="000066"/>
                </a:solidFill>
                <a:latin typeface="微软雅黑" panose="020B0503020204020204" pitchFamily="34" charset="-122"/>
                <a:ea typeface="微软雅黑" panose="020B0503020204020204" pitchFamily="34" charset="-122"/>
                <a:sym typeface="+mn-ea"/>
              </a:rPr>
              <a:t>空间邻域运算：滤波</a:t>
            </a:r>
            <a:endParaRPr lang="zh-CN" altLang="en-US" sz="4400" b="1" dirty="0">
              <a:solidFill>
                <a:srgbClr val="000000"/>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endParaRPr lang="en-US" altLang="zh-CN" sz="4400" b="1" dirty="0">
              <a:solidFill>
                <a:srgbClr val="000066"/>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en-US" altLang="zh-CN" sz="4400" b="1" dirty="0">
                <a:solidFill>
                  <a:srgbClr val="000066"/>
                </a:solidFill>
                <a:latin typeface="微软雅黑" panose="020B0503020204020204" pitchFamily="34" charset="-122"/>
                <a:ea typeface="微软雅黑" panose="020B0503020204020204" pitchFamily="34" charset="-122"/>
              </a:rPr>
              <a:t>	</a:t>
            </a:r>
            <a:endParaRPr lang="en-US" altLang="zh-CN" sz="4400" b="1" dirty="0">
              <a:solidFill>
                <a:srgbClr val="000066"/>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3345788" cy="338554"/>
          </a:xfrm>
          <a:prstGeom prst="rect">
            <a:avLst/>
          </a:prstGeom>
        </p:spPr>
        <p:txBody>
          <a:bodyPr wrap="none">
            <a:spAutoFit/>
          </a:bodyPr>
          <a:lstStyle/>
          <a:p>
            <a:pPr marL="285750" indent="-285750">
              <a:buFont typeface="Wingdings" panose="05000000000000000000" pitchFamily="2" charset="2"/>
              <a:buChar char="p"/>
            </a:pPr>
            <a:r>
              <a:rPr lang="zh-CN" altLang="en-US" sz="1600" dirty="0">
                <a:solidFill>
                  <a:srgbClr val="000066"/>
                </a:solidFill>
                <a:latin typeface="微软雅黑" panose="020B0503020204020204" pitchFamily="34" charset="-122"/>
                <a:ea typeface="微软雅黑" panose="020B0503020204020204" pitchFamily="34" charset="-122"/>
              </a:rPr>
              <a:t>通过</a:t>
            </a:r>
            <a:r>
              <a:rPr lang="zh-CN" altLang="en-US" sz="1600" b="1" dirty="0">
                <a:solidFill>
                  <a:srgbClr val="000066"/>
                </a:solidFill>
                <a:latin typeface="微软雅黑" panose="020B0503020204020204" pitchFamily="34" charset="-122"/>
                <a:ea typeface="微软雅黑" panose="020B0503020204020204" pitchFamily="34" charset="-122"/>
              </a:rPr>
              <a:t>空间域滤波</a:t>
            </a:r>
            <a:r>
              <a:rPr lang="zh-CN" altLang="en-US" sz="1600" dirty="0">
                <a:solidFill>
                  <a:srgbClr val="000066"/>
                </a:solidFill>
                <a:latin typeface="微软雅黑" panose="020B0503020204020204" pitchFamily="34" charset="-122"/>
                <a:ea typeface="微软雅黑" panose="020B0503020204020204" pitchFamily="34" charset="-122"/>
              </a:rPr>
              <a:t>来实现图像增强</a:t>
            </a:r>
            <a:endParaRPr lang="zh-CN" altLang="en-US" sz="1600" dirty="0">
              <a:solidFill>
                <a:srgbClr val="00006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96047" y="1103215"/>
            <a:ext cx="6191624" cy="2010935"/>
          </a:xfrm>
          <a:prstGeom prst="rect">
            <a:avLst/>
          </a:prstGeom>
          <a:noFill/>
        </p:spPr>
        <p:txBody>
          <a:bodyPr wrap="square">
            <a:spAutoFit/>
          </a:bodyPr>
          <a:lstStyle/>
          <a:p>
            <a:pPr marL="285750" indent="-285750" algn="just">
              <a:lnSpc>
                <a:spcPct val="150000"/>
              </a:lnSpc>
              <a:spcAft>
                <a:spcPts val="250"/>
              </a:spcAft>
              <a:buFont typeface="Arial" panose="020B0604020202020204" pitchFamily="34" charset="0"/>
              <a:buChar char="•"/>
            </a:pPr>
            <a:r>
              <a:rPr lang="en-US" altLang="zh-CN" sz="1600" b="1" dirty="0">
                <a:solidFill>
                  <a:srgbClr val="000066"/>
                </a:solidFill>
                <a:latin typeface="微软雅黑" panose="020B0503020204020204" pitchFamily="34" charset="-122"/>
                <a:ea typeface="微软雅黑" panose="020B0503020204020204" pitchFamily="34" charset="-122"/>
              </a:rPr>
              <a:t>“</a:t>
            </a:r>
            <a:r>
              <a:rPr lang="zh-CN" altLang="zh-CN" sz="1600" b="1" dirty="0">
                <a:solidFill>
                  <a:srgbClr val="000066"/>
                </a:solidFill>
                <a:latin typeface="微软雅黑" panose="020B0503020204020204" pitchFamily="34" charset="-122"/>
                <a:ea typeface="微软雅黑" panose="020B0503020204020204" pitchFamily="34" charset="-122"/>
              </a:rPr>
              <a:t>空间域</a:t>
            </a:r>
            <a:r>
              <a:rPr lang="en-US" altLang="zh-CN" sz="1600" b="1" dirty="0">
                <a:solidFill>
                  <a:srgbClr val="000066"/>
                </a:solidFill>
                <a:latin typeface="微软雅黑" panose="020B0503020204020204" pitchFamily="34" charset="-122"/>
                <a:ea typeface="微软雅黑" panose="020B0503020204020204" pitchFamily="34" charset="-122"/>
              </a:rPr>
              <a:t>”</a:t>
            </a:r>
            <a:r>
              <a:rPr lang="zh-CN" altLang="zh-CN" sz="1600" b="1" dirty="0">
                <a:solidFill>
                  <a:srgbClr val="000066"/>
                </a:solidFill>
                <a:latin typeface="微软雅黑" panose="020B0503020204020204" pitchFamily="34" charset="-122"/>
                <a:ea typeface="微软雅黑" panose="020B0503020204020204" pitchFamily="34" charset="-122"/>
              </a:rPr>
              <a:t>方法</a:t>
            </a:r>
            <a:r>
              <a:rPr lang="zh-CN" altLang="en-US" sz="1600" b="1" dirty="0">
                <a:solidFill>
                  <a:srgbClr val="000066"/>
                </a:solidFill>
                <a:latin typeface="微软雅黑" panose="020B0503020204020204" pitchFamily="34" charset="-122"/>
                <a:ea typeface="微软雅黑" panose="020B0503020204020204" pitchFamily="34" charset="-122"/>
              </a:rPr>
              <a:t>：</a:t>
            </a:r>
            <a:r>
              <a:rPr lang="zh-CN" altLang="zh-CN" sz="1600" dirty="0">
                <a:solidFill>
                  <a:srgbClr val="000066"/>
                </a:solidFill>
                <a:latin typeface="微软雅黑" panose="020B0503020204020204" pitchFamily="34" charset="-122"/>
                <a:ea typeface="微软雅黑" panose="020B0503020204020204" pitchFamily="34" charset="-122"/>
              </a:rPr>
              <a:t>直接在像素域中进行的算法</a:t>
            </a:r>
            <a:endParaRPr lang="en-US" altLang="zh-CN" sz="1600" dirty="0">
              <a:solidFill>
                <a:srgbClr val="000066"/>
              </a:solidFill>
              <a:latin typeface="微软雅黑" panose="020B0503020204020204" pitchFamily="34" charset="-122"/>
              <a:ea typeface="微软雅黑" panose="020B0503020204020204" pitchFamily="34" charset="-122"/>
            </a:endParaRPr>
          </a:p>
          <a:p>
            <a:pPr indent="266700" algn="just">
              <a:lnSpc>
                <a:spcPct val="150000"/>
              </a:lnSpc>
              <a:spcAft>
                <a:spcPts val="250"/>
              </a:spcAft>
            </a:pPr>
            <a:r>
              <a:rPr lang="en-US" altLang="zh-CN" sz="1600" dirty="0">
                <a:solidFill>
                  <a:srgbClr val="000066"/>
                </a:solidFill>
                <a:latin typeface="微软雅黑" panose="020B0503020204020204" pitchFamily="34" charset="-122"/>
                <a:ea typeface="微软雅黑" panose="020B0503020204020204" pitchFamily="34" charset="-122"/>
              </a:rPr>
              <a:t>		</a:t>
            </a:r>
            <a:r>
              <a:rPr lang="zh-CN" altLang="zh-CN" sz="1600" dirty="0">
                <a:solidFill>
                  <a:srgbClr val="000066"/>
                </a:solidFill>
                <a:latin typeface="微软雅黑" panose="020B0503020204020204" pitchFamily="34" charset="-122"/>
                <a:ea typeface="微软雅黑" panose="020B0503020204020204" pitchFamily="34" charset="-122"/>
              </a:rPr>
              <a:t>在图像本身的像素及其邻居像素上处理的</a:t>
            </a:r>
            <a:endParaRPr lang="en-US" altLang="zh-CN" sz="1600" dirty="0">
              <a:solidFill>
                <a:srgbClr val="000066"/>
              </a:solidFill>
              <a:latin typeface="微软雅黑" panose="020B0503020204020204" pitchFamily="34" charset="-122"/>
              <a:ea typeface="微软雅黑" panose="020B0503020204020204" pitchFamily="34" charset="-122"/>
            </a:endParaRPr>
          </a:p>
          <a:p>
            <a:pPr indent="266700" algn="just">
              <a:lnSpc>
                <a:spcPct val="150000"/>
              </a:lnSpc>
              <a:spcAft>
                <a:spcPts val="250"/>
              </a:spcAft>
            </a:pPr>
            <a:endParaRPr lang="en-US" altLang="zh-CN" sz="1600" dirty="0">
              <a:solidFill>
                <a:srgbClr val="000066"/>
              </a:solidFill>
              <a:latin typeface="微软雅黑" panose="020B0503020204020204" pitchFamily="34" charset="-122"/>
              <a:ea typeface="微软雅黑" panose="020B0503020204020204" pitchFamily="34" charset="-122"/>
            </a:endParaRPr>
          </a:p>
          <a:p>
            <a:pPr marL="285750" indent="-285750" algn="just">
              <a:lnSpc>
                <a:spcPct val="150000"/>
              </a:lnSpc>
              <a:spcAft>
                <a:spcPts val="250"/>
              </a:spcAft>
              <a:buFont typeface="Arial" panose="020B0604020202020204" pitchFamily="34" charset="0"/>
              <a:buChar char="•"/>
            </a:pPr>
            <a:r>
              <a:rPr lang="en-US" altLang="zh-CN" sz="1600" b="1" dirty="0">
                <a:solidFill>
                  <a:srgbClr val="000066"/>
                </a:solidFill>
                <a:latin typeface="微软雅黑" panose="020B0503020204020204" pitchFamily="34" charset="-122"/>
                <a:ea typeface="微软雅黑" panose="020B0503020204020204" pitchFamily="34" charset="-122"/>
              </a:rPr>
              <a:t>“</a:t>
            </a:r>
            <a:r>
              <a:rPr lang="zh-CN" altLang="zh-CN" sz="1600" b="1" dirty="0">
                <a:solidFill>
                  <a:srgbClr val="000066"/>
                </a:solidFill>
                <a:latin typeface="微软雅黑" panose="020B0503020204020204" pitchFamily="34" charset="-122"/>
                <a:ea typeface="微软雅黑" panose="020B0503020204020204" pitchFamily="34" charset="-122"/>
              </a:rPr>
              <a:t>频率域</a:t>
            </a:r>
            <a:r>
              <a:rPr lang="en-US" altLang="zh-CN" sz="1600" b="1" dirty="0">
                <a:solidFill>
                  <a:srgbClr val="000066"/>
                </a:solidFill>
                <a:latin typeface="微软雅黑" panose="020B0503020204020204" pitchFamily="34" charset="-122"/>
                <a:ea typeface="微软雅黑" panose="020B0503020204020204" pitchFamily="34" charset="-122"/>
              </a:rPr>
              <a:t>”</a:t>
            </a:r>
            <a:r>
              <a:rPr lang="zh-CN" altLang="zh-CN" sz="1600" b="1" dirty="0">
                <a:solidFill>
                  <a:srgbClr val="000066"/>
                </a:solidFill>
                <a:latin typeface="微软雅黑" panose="020B0503020204020204" pitchFamily="34" charset="-122"/>
                <a:ea typeface="微软雅黑" panose="020B0503020204020204" pitchFamily="34" charset="-122"/>
              </a:rPr>
              <a:t>方法</a:t>
            </a:r>
            <a:r>
              <a:rPr lang="zh-CN" altLang="en-US" sz="1600" b="1" dirty="0">
                <a:solidFill>
                  <a:srgbClr val="000066"/>
                </a:solidFill>
                <a:latin typeface="微软雅黑" panose="020B0503020204020204" pitchFamily="34" charset="-122"/>
                <a:ea typeface="微软雅黑" panose="020B0503020204020204" pitchFamily="34" charset="-122"/>
              </a:rPr>
              <a:t>：</a:t>
            </a:r>
            <a:r>
              <a:rPr lang="zh-CN" altLang="zh-CN" sz="1600" dirty="0">
                <a:solidFill>
                  <a:srgbClr val="000066"/>
                </a:solidFill>
                <a:latin typeface="微软雅黑" panose="020B0503020204020204" pitchFamily="34" charset="-122"/>
                <a:ea typeface="微软雅黑" panose="020B0503020204020204" pitchFamily="34" charset="-122"/>
              </a:rPr>
              <a:t>图像先经过傅里叶变换，然后对频率域的傅里叶系数进行处理，最后逆变换到空间域</a:t>
            </a:r>
            <a:endParaRPr lang="zh-CN" altLang="zh-CN" sz="1600" dirty="0">
              <a:solidFill>
                <a:srgbClr val="000066"/>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96047" y="3440120"/>
            <a:ext cx="6042212" cy="584775"/>
          </a:xfrm>
          <a:prstGeom prst="rect">
            <a:avLst/>
          </a:prstGeom>
          <a:noFill/>
        </p:spPr>
        <p:txBody>
          <a:bodyPr wrap="square">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滤波器：</a:t>
            </a:r>
            <a:r>
              <a:rPr lang="zh-CN" altLang="zh-CN" sz="1600" dirty="0">
                <a:solidFill>
                  <a:srgbClr val="000066"/>
                </a:solidFill>
                <a:latin typeface="微软雅黑" panose="020B0503020204020204" pitchFamily="34" charset="-122"/>
                <a:ea typeface="微软雅黑" panose="020B0503020204020204" pitchFamily="34" charset="-122"/>
              </a:rPr>
              <a:t>作用于图像，并以某种特定方式改变像素的值</a:t>
            </a:r>
            <a:endParaRPr lang="en-US" altLang="zh-CN" sz="1600" dirty="0">
              <a:solidFill>
                <a:srgbClr val="000066"/>
              </a:solidFill>
              <a:latin typeface="微软雅黑" panose="020B0503020204020204" pitchFamily="34" charset="-122"/>
              <a:ea typeface="微软雅黑" panose="020B0503020204020204" pitchFamily="34" charset="-122"/>
            </a:endParaRPr>
          </a:p>
          <a:p>
            <a:r>
              <a:rPr lang="en-US" altLang="zh-CN" sz="1600" dirty="0">
                <a:solidFill>
                  <a:srgbClr val="000066"/>
                </a:solidFill>
                <a:latin typeface="微软雅黑" panose="020B0503020204020204" pitchFamily="34" charset="-122"/>
                <a:ea typeface="微软雅黑" panose="020B0503020204020204" pitchFamily="34" charset="-122"/>
              </a:rPr>
              <a:t>	</a:t>
            </a:r>
            <a:r>
              <a:rPr lang="zh-CN" altLang="zh-CN" sz="1600" dirty="0">
                <a:solidFill>
                  <a:srgbClr val="000066"/>
                </a:solidFill>
                <a:latin typeface="微软雅黑" panose="020B0503020204020204" pitchFamily="34" charset="-122"/>
                <a:ea typeface="微软雅黑" panose="020B0503020204020204" pitchFamily="34" charset="-122"/>
              </a:rPr>
              <a:t>分为</a:t>
            </a:r>
            <a:r>
              <a:rPr lang="zh-CN" altLang="zh-CN" sz="1600" b="1" dirty="0">
                <a:solidFill>
                  <a:srgbClr val="000066"/>
                </a:solidFill>
                <a:latin typeface="微软雅黑" panose="020B0503020204020204" pitchFamily="34" charset="-122"/>
                <a:ea typeface="微软雅黑" panose="020B0503020204020204" pitchFamily="34" charset="-122"/>
              </a:rPr>
              <a:t>线性</a:t>
            </a:r>
            <a:r>
              <a:rPr lang="zh-CN" altLang="zh-CN" sz="1600" dirty="0">
                <a:solidFill>
                  <a:srgbClr val="000066"/>
                </a:solidFill>
                <a:latin typeface="微软雅黑" panose="020B0503020204020204" pitchFamily="34" charset="-122"/>
                <a:ea typeface="微软雅黑" panose="020B0503020204020204" pitchFamily="34" charset="-122"/>
              </a:rPr>
              <a:t>和</a:t>
            </a:r>
            <a:r>
              <a:rPr lang="zh-CN" altLang="zh-CN" sz="1600" b="1" dirty="0">
                <a:solidFill>
                  <a:srgbClr val="000066"/>
                </a:solidFill>
                <a:latin typeface="微软雅黑" panose="020B0503020204020204" pitchFamily="34" charset="-122"/>
                <a:ea typeface="微软雅黑" panose="020B0503020204020204" pitchFamily="34" charset="-122"/>
              </a:rPr>
              <a:t>非线性</a:t>
            </a:r>
            <a:r>
              <a:rPr lang="zh-CN" altLang="zh-CN" sz="1600" dirty="0">
                <a:solidFill>
                  <a:srgbClr val="000066"/>
                </a:solidFill>
                <a:latin typeface="微软雅黑" panose="020B0503020204020204" pitchFamily="34" charset="-122"/>
                <a:ea typeface="微软雅黑" panose="020B0503020204020204" pitchFamily="34" charset="-122"/>
              </a:rPr>
              <a:t>滤波器两种类型</a:t>
            </a:r>
            <a:endParaRPr lang="zh-CN" altLang="en-US" sz="1600" dirty="0">
              <a:solidFill>
                <a:srgbClr val="00006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016014" y="2655768"/>
            <a:ext cx="2706438" cy="2419934"/>
          </a:xfrm>
          <a:prstGeom prst="rect">
            <a:avLst/>
          </a:prstGeom>
        </p:spPr>
      </p:pic>
      <mc:AlternateContent xmlns:mc="http://schemas.openxmlformats.org/markup-compatibility/2006">
        <mc:Choice xmlns:a14="http://schemas.microsoft.com/office/drawing/2010/main" Requires="a14">
          <p:sp>
            <p:nvSpPr>
              <p:cNvPr id="9" name="文本框 8"/>
              <p:cNvSpPr txBox="1"/>
              <p:nvPr/>
            </p:nvSpPr>
            <p:spPr>
              <a:xfrm>
                <a:off x="285827" y="700040"/>
                <a:ext cx="6166813" cy="1955728"/>
              </a:xfrm>
              <a:prstGeom prst="rect">
                <a:avLst/>
              </a:prstGeom>
              <a:noFill/>
            </p:spPr>
            <p:txBody>
              <a:bodyPr wrap="square">
                <a:spAutoFit/>
              </a:bodyPr>
              <a:lstStyle/>
              <a:p>
                <a:pPr algn="just">
                  <a:lnSpc>
                    <a:spcPct val="150000"/>
                  </a:lnSpc>
                  <a:spcAft>
                    <a:spcPts val="250"/>
                  </a:spcAft>
                  <a:buNone/>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给定一幅输入图像</a:t>
                </a: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e>
                            </m:d>
                          </m:e>
                        </m:d>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𝑁</m:t>
                        </m:r>
                      </m:sub>
                    </m:sSub>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，对目标像素</a:t>
                </a: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e>
                    </m:d>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，建立邻域像素集合</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lgn="r">
                  <a:lnSpc>
                    <a:spcPct val="150000"/>
                  </a:lnSpc>
                  <a:spcAft>
                    <a:spcPts val="250"/>
                  </a:spcAft>
                  <a:buNone/>
                </a:pP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d>
                      <m:dPr>
                        <m:begChr m:val="{"/>
                        <m:endChr m:val="}"/>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e>
                        </m:d>
                        <m:d>
                          <m:dPr>
                            <m:begChr m:val="|"/>
                            <m:endChr m:val=""/>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𝑁</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e>
                            </m:d>
                          </m:e>
                        </m:d>
                      </m:e>
                    </m:d>
                  </m:oMath>
                </a14:m>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4.36</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lgn="just">
                  <a:lnSpc>
                    <a:spcPct val="150000"/>
                  </a:lnSpc>
                  <a:spcAft>
                    <a:spcPts val="250"/>
                  </a:spcAft>
                  <a:buNone/>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记</a:t>
                </a:r>
                <a14:m>
                  <m:oMath xmlns:m="http://schemas.openxmlformats.org/officeDocument/2006/math">
                    <m:func>
                      <m:func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m:t>
                        </m:r>
                      </m:fName>
                      <m:e>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e>
                        </m:d>
                      </m:e>
                    </m:func>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为图像的一个空间邻域运算，作用于输入图像后得到的图像</a:t>
                </a:r>
                <a14:m>
                  <m:oMath xmlns:m="http://schemas.openxmlformats.org/officeDocument/2006/math">
                    <m:bar>
                      <m:barPr>
                        <m:pos m:val="top"/>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ba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bar>
                              <m:barPr>
                                <m:pos m:val="top"/>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ba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e>
                            </m:d>
                          </m:e>
                        </m:d>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𝑁</m:t>
                        </m:r>
                      </m:sub>
                    </m:sSub>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lgn="r">
                  <a:lnSpc>
                    <a:spcPct val="150000"/>
                  </a:lnSpc>
                  <a:spcAft>
                    <a:spcPts val="250"/>
                  </a:spcAft>
                </a:pP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bar>
                      <m:barPr>
                        <m:pos m:val="top"/>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ba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e>
                    </m:d>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m:t>
                        </m:r>
                      </m:fName>
                      <m:e>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e>
                                </m:d>
                                <m:d>
                                  <m:dPr>
                                    <m:begChr m:val="|"/>
                                    <m:endChr m:val=""/>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𝑁</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e>
                                    </m:d>
                                  </m:e>
                                </m:d>
                              </m:e>
                            </m:d>
                          </m:e>
                        </m:d>
                      </m:e>
                    </m:func>
                  </m:oMath>
                </a14:m>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4.37</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285827" y="700040"/>
                <a:ext cx="6166813" cy="1955728"/>
              </a:xfrm>
              <a:prstGeom prst="rect">
                <a:avLst/>
              </a:prstGeom>
              <a:blipFill rotWithShape="1">
                <a:blip r:embed="rId2"/>
                <a:stretch>
                  <a:fillRect l="-1" t="-14" r="7" b="10"/>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7" name="文本框 6"/>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3145413"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4.6.1 </a:t>
            </a:r>
            <a:r>
              <a:rPr lang="zh-CN" altLang="en-US" sz="1600" b="1" dirty="0">
                <a:solidFill>
                  <a:srgbClr val="000066"/>
                </a:solidFill>
                <a:latin typeface="微软雅黑" panose="020B0503020204020204" pitchFamily="34" charset="-122"/>
                <a:ea typeface="微软雅黑" panose="020B0503020204020204" pitchFamily="34" charset="-122"/>
              </a:rPr>
              <a:t>图像平滑的非线性滤波</a:t>
            </a:r>
            <a:r>
              <a:rPr lang="en-US" altLang="zh-CN" sz="1600" b="1" dirty="0">
                <a:solidFill>
                  <a:srgbClr val="000066"/>
                </a:solidFill>
                <a:latin typeface="微软雅黑" panose="020B0503020204020204" pitchFamily="34" charset="-122"/>
                <a:ea typeface="微软雅黑" panose="020B0503020204020204" pitchFamily="34" charset="-122"/>
              </a:rPr>
              <a:t> </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38550" y="1043450"/>
            <a:ext cx="3430494" cy="338554"/>
          </a:xfrm>
          <a:prstGeom prst="rect">
            <a:avLst/>
          </a:prstGeom>
          <a:noFill/>
        </p:spPr>
        <p:txBody>
          <a:bodyPr wrap="square">
            <a:spAutoFit/>
          </a:bodyPr>
          <a:lstStyle/>
          <a:p>
            <a:r>
              <a:rPr lang="en-US" altLang="zh-CN" sz="1600" b="1" dirty="0">
                <a:solidFill>
                  <a:srgbClr val="000066"/>
                </a:solidFill>
                <a:latin typeface="微软雅黑" panose="020B0503020204020204" pitchFamily="34" charset="-122"/>
                <a:ea typeface="微软雅黑" panose="020B0503020204020204" pitchFamily="34" charset="-122"/>
              </a:rPr>
              <a:t>1) </a:t>
            </a:r>
            <a:r>
              <a:rPr lang="zh-CN" altLang="en-US" sz="1600" b="1" dirty="0">
                <a:solidFill>
                  <a:srgbClr val="000066"/>
                </a:solidFill>
                <a:latin typeface="微软雅黑" panose="020B0503020204020204" pitchFamily="34" charset="-122"/>
                <a:ea typeface="微软雅黑" panose="020B0503020204020204" pitchFamily="34" charset="-122"/>
              </a:rPr>
              <a:t>最大值与最小值滤波</a:t>
            </a:r>
            <a:endParaRPr lang="zh-CN" altLang="en-US" sz="1600" b="1" dirty="0"/>
          </a:p>
        </p:txBody>
      </p:sp>
      <mc:AlternateContent xmlns:mc="http://schemas.openxmlformats.org/markup-compatibility/2006">
        <mc:Choice xmlns:a14="http://schemas.microsoft.com/office/drawing/2010/main" Requires="a14">
          <p:sp>
            <p:nvSpPr>
              <p:cNvPr id="6" name="文本框 5"/>
              <p:cNvSpPr txBox="1"/>
              <p:nvPr/>
            </p:nvSpPr>
            <p:spPr>
              <a:xfrm>
                <a:off x="464267" y="1762473"/>
                <a:ext cx="6209553" cy="1780937"/>
              </a:xfrm>
              <a:prstGeom prst="rect">
                <a:avLst/>
              </a:prstGeom>
              <a:noFill/>
            </p:spPr>
            <p:txBody>
              <a:bodyPr wrap="square">
                <a:spAutoFit/>
              </a:bodyPr>
              <a:lstStyle/>
              <a:p>
                <a:pPr algn="just">
                  <a:lnSpc>
                    <a:spcPct val="150000"/>
                  </a:lnSpc>
                  <a:spcAft>
                    <a:spcPts val="250"/>
                  </a:spcAft>
                  <a:buNone/>
                </a:pPr>
                <a:r>
                  <a:rPr lang="zh-CN" altLang="zh-CN" sz="1600" dirty="0">
                    <a:solidFill>
                      <a:srgbClr val="000066"/>
                    </a:solidFill>
                    <a:latin typeface="微软雅黑" panose="020B0503020204020204" pitchFamily="34" charset="-122"/>
                    <a:ea typeface="微软雅黑" panose="020B0503020204020204" pitchFamily="34" charset="-122"/>
                  </a:rPr>
                  <a:t>最大值滤波器（</a:t>
                </a:r>
                <a:r>
                  <a:rPr lang="en-US" altLang="zh-CN" sz="1600" dirty="0">
                    <a:solidFill>
                      <a:srgbClr val="000066"/>
                    </a:solidFill>
                    <a:latin typeface="微软雅黑" panose="020B0503020204020204" pitchFamily="34" charset="-122"/>
                    <a:ea typeface="微软雅黑" panose="020B0503020204020204" pitchFamily="34" charset="-122"/>
                  </a:rPr>
                  <a:t>MAX</a:t>
                </a:r>
                <a:r>
                  <a:rPr lang="zh-CN" altLang="zh-CN" sz="1600" dirty="0">
                    <a:solidFill>
                      <a:srgbClr val="000066"/>
                    </a:solidFill>
                    <a:latin typeface="微软雅黑" panose="020B0503020204020204" pitchFamily="34" charset="-122"/>
                    <a:ea typeface="微软雅黑" panose="020B0503020204020204" pitchFamily="34" charset="-122"/>
                  </a:rPr>
                  <a:t>）和最小值滤波器（</a:t>
                </a:r>
                <a:r>
                  <a:rPr lang="en-US" altLang="zh-CN" sz="1600" dirty="0">
                    <a:solidFill>
                      <a:srgbClr val="000066"/>
                    </a:solidFill>
                    <a:latin typeface="微软雅黑" panose="020B0503020204020204" pitchFamily="34" charset="-122"/>
                    <a:ea typeface="微软雅黑" panose="020B0503020204020204" pitchFamily="34" charset="-122"/>
                  </a:rPr>
                  <a:t>MIN</a:t>
                </a:r>
                <a:r>
                  <a:rPr lang="zh-CN" altLang="zh-CN" sz="1600" dirty="0">
                    <a:solidFill>
                      <a:srgbClr val="000066"/>
                    </a:solidFill>
                    <a:latin typeface="微软雅黑" panose="020B0503020204020204" pitchFamily="34" charset="-122"/>
                    <a:ea typeface="微软雅黑" panose="020B0503020204020204" pitchFamily="34" charset="-122"/>
                  </a:rPr>
                  <a:t>）分别表示为</a:t>
                </a:r>
                <a:endParaRPr lang="zh-CN" altLang="zh-CN" sz="1600" dirty="0">
                  <a:solidFill>
                    <a:srgbClr val="000066"/>
                  </a:solidFill>
                  <a:latin typeface="微软雅黑" panose="020B0503020204020204" pitchFamily="34" charset="-122"/>
                  <a:ea typeface="微软雅黑" panose="020B0503020204020204" pitchFamily="34" charset="-122"/>
                </a:endParaRPr>
              </a:p>
              <a:p>
                <a:pPr>
                  <a:lnSpc>
                    <a:spcPct val="150000"/>
                  </a:lnSpc>
                  <a:spcAft>
                    <a:spcPts val="250"/>
                  </a:spcAft>
                  <a:buNone/>
                </a:pPr>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acc>
                      <m:accPr>
                        <m:chr m:val="̄"/>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acc>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𝑀𝑎𝑥</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Aft>
                    <a:spcPts val="250"/>
                  </a:spcAft>
                  <a:buNone/>
                </a:pPr>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dirty="0">
                    <a:solidFill>
                      <a:srgbClr val="000000"/>
                    </a:solidFill>
                    <a:ea typeface="Cambria Math" panose="02040503050406030204" pitchFamily="18" charset="0"/>
                    <a:cs typeface="Times New Roman" panose="02020603050405020304" pitchFamily="18" charset="0"/>
                  </a:rPr>
                  <a:t> </a:t>
                </a:r>
                <a14:m>
                  <m:oMath xmlns:m="http://schemas.openxmlformats.org/officeDocument/2006/math">
                    <m:acc>
                      <m:acc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a:solidFill>
                              <a:srgbClr val="000000"/>
                            </a:solidFill>
                            <a:latin typeface="Cambria Math" panose="02040503050406030204" pitchFamily="18" charset="0"/>
                            <a:cs typeface="Times New Roman" panose="02020603050405020304" pitchFamily="18" charset="0"/>
                          </a:rPr>
                          <m:t>𝐼</m:t>
                        </m:r>
                      </m:e>
                    </m:acc>
                    <m:r>
                      <a:rPr lang="en-US" altLang="zh-CN" i="1">
                        <a:solidFill>
                          <a:srgbClr val="000000"/>
                        </a:solidFill>
                        <a:latin typeface="Cambria Math" panose="02040503050406030204" pitchFamily="18" charset="0"/>
                        <a:cs typeface="Times New Roman" panose="02020603050405020304" pitchFamily="18" charset="0"/>
                      </a:rPr>
                      <m:t>(</m:t>
                    </m:r>
                    <m:r>
                      <a:rPr lang="en-US" altLang="zh-CN" i="1">
                        <a:solidFill>
                          <a:srgbClr val="000000"/>
                        </a:solidFill>
                        <a:latin typeface="Cambria Math" panose="02040503050406030204" pitchFamily="18" charset="0"/>
                        <a:cs typeface="Times New Roman" panose="02020603050405020304" pitchFamily="18" charset="0"/>
                      </a:rPr>
                      <m:t>𝑖</m:t>
                    </m:r>
                    <m:r>
                      <a:rPr lang="en-US" altLang="zh-CN" i="1">
                        <a:solidFill>
                          <a:srgbClr val="000000"/>
                        </a:solidFill>
                        <a:latin typeface="Cambria Math" panose="02040503050406030204" pitchFamily="18" charset="0"/>
                        <a:cs typeface="Times New Roman" panose="02020603050405020304" pitchFamily="18" charset="0"/>
                      </a:rPr>
                      <m:t>,</m:t>
                    </m:r>
                    <m:r>
                      <a:rPr lang="en-US" altLang="zh-CN" i="1">
                        <a:solidFill>
                          <a:srgbClr val="000000"/>
                        </a:solidFill>
                        <a:latin typeface="Cambria Math" panose="02040503050406030204" pitchFamily="18" charset="0"/>
                        <a:cs typeface="Times New Roman" panose="02020603050405020304" pitchFamily="18" charset="0"/>
                      </a:rPr>
                      <m:t>𝑗</m:t>
                    </m:r>
                    <m:r>
                      <a:rPr lang="en-US" altLang="zh-CN" i="1">
                        <a:solidFill>
                          <a:srgbClr val="000000"/>
                        </a:solidFill>
                        <a:latin typeface="Cambria Math" panose="02040503050406030204" pitchFamily="18" charset="0"/>
                        <a:cs typeface="Times New Roman" panose="02020603050405020304" pitchFamily="18" charset="0"/>
                      </a:rPr>
                      <m:t>)=</m:t>
                    </m:r>
                    <m:r>
                      <a:rPr lang="en-US" altLang="zh-CN" i="1">
                        <a:solidFill>
                          <a:srgbClr val="000000"/>
                        </a:solidFill>
                        <a:latin typeface="Cambria Math" panose="02040503050406030204" pitchFamily="18" charset="0"/>
                        <a:cs typeface="Times New Roman" panose="02020603050405020304" pitchFamily="18" charset="0"/>
                      </a:rPr>
                      <m:t>𝑀𝑖𝑛</m:t>
                    </m:r>
                    <m:r>
                      <a:rPr lang="en-US" altLang="zh-CN" i="1">
                        <a:solidFill>
                          <a:srgbClr val="000000"/>
                        </a:solidFill>
                        <a:latin typeface="Cambria Math" panose="02040503050406030204" pitchFamily="18" charset="0"/>
                        <a:cs typeface="Times New Roman" panose="02020603050405020304" pitchFamily="18" charset="0"/>
                      </a:rPr>
                      <m:t>{</m:t>
                    </m:r>
                    <m:r>
                      <a:rPr lang="en-US" altLang="zh-CN" i="1">
                        <a:solidFill>
                          <a:srgbClr val="000000"/>
                        </a:solidFill>
                        <a:latin typeface="Cambria Math" panose="02040503050406030204" pitchFamily="18" charset="0"/>
                        <a:cs typeface="Times New Roman" panose="02020603050405020304" pitchFamily="18" charset="0"/>
                      </a:rPr>
                      <m:t>𝐼</m:t>
                    </m:r>
                    <m:r>
                      <a:rPr lang="en-US" altLang="zh-CN" i="1">
                        <a:solidFill>
                          <a:srgbClr val="000000"/>
                        </a:solidFill>
                        <a:latin typeface="Cambria Math" panose="02040503050406030204" pitchFamily="18" charset="0"/>
                        <a:cs typeface="Times New Roman" panose="02020603050405020304" pitchFamily="18" charset="0"/>
                      </a:rPr>
                      <m:t>(</m:t>
                    </m:r>
                    <m:r>
                      <a:rPr lang="en-US" altLang="zh-CN" i="1">
                        <a:solidFill>
                          <a:srgbClr val="000000"/>
                        </a:solidFill>
                        <a:latin typeface="Cambria Math" panose="02040503050406030204" pitchFamily="18" charset="0"/>
                        <a:cs typeface="Times New Roman" panose="02020603050405020304" pitchFamily="18" charset="0"/>
                      </a:rPr>
                      <m:t>𝑚</m:t>
                    </m:r>
                    <m:r>
                      <a:rPr lang="en-US" altLang="zh-CN" i="1">
                        <a:solidFill>
                          <a:srgbClr val="000000"/>
                        </a:solidFill>
                        <a:latin typeface="Cambria Math" panose="02040503050406030204" pitchFamily="18" charset="0"/>
                        <a:cs typeface="Times New Roman" panose="02020603050405020304" pitchFamily="18" charset="0"/>
                      </a:rPr>
                      <m:t>,</m:t>
                    </m:r>
                    <m:r>
                      <a:rPr lang="en-US" altLang="zh-CN" i="1">
                        <a:solidFill>
                          <a:srgbClr val="000000"/>
                        </a:solidFill>
                        <a:latin typeface="Cambria Math" panose="02040503050406030204" pitchFamily="18" charset="0"/>
                        <a:cs typeface="Times New Roman" panose="02020603050405020304" pitchFamily="18" charset="0"/>
                      </a:rPr>
                      <m:t>𝑛</m:t>
                    </m:r>
                    <m:r>
                      <a:rPr lang="en-US" altLang="zh-CN" i="1">
                        <a:solidFill>
                          <a:srgbClr val="000000"/>
                        </a:solidFill>
                        <a:latin typeface="Cambria Math" panose="02040503050406030204" pitchFamily="18" charset="0"/>
                        <a:cs typeface="Times New Roman" panose="02020603050405020304" pitchFamily="18" charset="0"/>
                      </a:rPr>
                      <m:t>)|(</m:t>
                    </m:r>
                    <m:r>
                      <a:rPr lang="en-US" altLang="zh-CN" i="1">
                        <a:solidFill>
                          <a:srgbClr val="000000"/>
                        </a:solidFill>
                        <a:latin typeface="Cambria Math" panose="02040503050406030204" pitchFamily="18" charset="0"/>
                        <a:cs typeface="Times New Roman" panose="02020603050405020304" pitchFamily="18" charset="0"/>
                      </a:rPr>
                      <m:t>𝑚</m:t>
                    </m:r>
                    <m:r>
                      <a:rPr lang="en-US" altLang="zh-CN" i="1">
                        <a:solidFill>
                          <a:srgbClr val="000000"/>
                        </a:solidFill>
                        <a:latin typeface="Cambria Math" panose="02040503050406030204" pitchFamily="18" charset="0"/>
                        <a:cs typeface="Times New Roman" panose="02020603050405020304" pitchFamily="18" charset="0"/>
                      </a:rPr>
                      <m:t>,</m:t>
                    </m:r>
                    <m:r>
                      <a:rPr lang="en-US" altLang="zh-CN" i="1">
                        <a:solidFill>
                          <a:srgbClr val="000000"/>
                        </a:solidFill>
                        <a:latin typeface="Cambria Math" panose="02040503050406030204" pitchFamily="18" charset="0"/>
                        <a:cs typeface="Times New Roman" panose="02020603050405020304" pitchFamily="18" charset="0"/>
                      </a:rPr>
                      <m:t>𝑛</m:t>
                    </m:r>
                    <m:r>
                      <a:rPr lang="en-US" altLang="zh-CN" i="1">
                        <a:solidFill>
                          <a:srgbClr val="000000"/>
                        </a:solidFill>
                        <a:latin typeface="Cambria Math" panose="02040503050406030204" pitchFamily="18" charset="0"/>
                        <a:cs typeface="Times New Roman" panose="02020603050405020304" pitchFamily="18" charset="0"/>
                      </a:rPr>
                      <m:t>)∈</m:t>
                    </m:r>
                    <m:r>
                      <a:rPr lang="en-US" altLang="zh-CN" i="1">
                        <a:solidFill>
                          <a:srgbClr val="000000"/>
                        </a:solidFill>
                        <a:latin typeface="Cambria Math" panose="02040503050406030204" pitchFamily="18" charset="0"/>
                        <a:cs typeface="Times New Roman" panose="02020603050405020304" pitchFamily="18" charset="0"/>
                      </a:rPr>
                      <m:t>𝑁</m:t>
                    </m:r>
                    <m:r>
                      <a:rPr lang="en-US" altLang="zh-CN" i="1">
                        <a:solidFill>
                          <a:srgbClr val="000000"/>
                        </a:solidFill>
                        <a:latin typeface="Cambria Math" panose="02040503050406030204" pitchFamily="18" charset="0"/>
                        <a:cs typeface="Times New Roman" panose="02020603050405020304" pitchFamily="18" charset="0"/>
                      </a:rPr>
                      <m:t>(</m:t>
                    </m:r>
                    <m:r>
                      <a:rPr lang="en-US" altLang="zh-CN" i="1">
                        <a:solidFill>
                          <a:srgbClr val="000000"/>
                        </a:solidFill>
                        <a:latin typeface="Cambria Math" panose="02040503050406030204" pitchFamily="18" charset="0"/>
                        <a:cs typeface="Times New Roman" panose="02020603050405020304" pitchFamily="18" charset="0"/>
                      </a:rPr>
                      <m:t>𝑖</m:t>
                    </m:r>
                    <m:r>
                      <a:rPr lang="en-US" altLang="zh-CN" i="1">
                        <a:solidFill>
                          <a:srgbClr val="000000"/>
                        </a:solidFill>
                        <a:latin typeface="Cambria Math" panose="02040503050406030204" pitchFamily="18" charset="0"/>
                        <a:cs typeface="Times New Roman" panose="02020603050405020304" pitchFamily="18" charset="0"/>
                      </a:rPr>
                      <m:t>,</m:t>
                    </m:r>
                    <m:r>
                      <a:rPr lang="en-US" altLang="zh-CN" i="1">
                        <a:solidFill>
                          <a:srgbClr val="000000"/>
                        </a:solidFill>
                        <a:latin typeface="Cambria Math" panose="02040503050406030204" pitchFamily="18" charset="0"/>
                        <a:cs typeface="Times New Roman" panose="02020603050405020304" pitchFamily="18" charset="0"/>
                      </a:rPr>
                      <m:t>𝑗</m:t>
                    </m:r>
                    <m:r>
                      <a:rPr lang="en-US" altLang="zh-CN" i="1">
                        <a:solidFill>
                          <a:srgbClr val="000000"/>
                        </a:solidFill>
                        <a:latin typeface="Cambria Math" panose="02040503050406030204" pitchFamily="18" charset="0"/>
                        <a:cs typeface="Times New Roman" panose="02020603050405020304" pitchFamily="18" charset="0"/>
                      </a:rPr>
                      <m:t>)}</m:t>
                    </m:r>
                  </m:oMath>
                </a14:m>
                <a:endPar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Aft>
                    <a:spcPts val="250"/>
                  </a:spcAft>
                  <a:buNone/>
                </a:pPr>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464267" y="1762473"/>
                <a:ext cx="6209553" cy="1780937"/>
              </a:xfrm>
              <a:prstGeom prst="rect">
                <a:avLst/>
              </a:prstGeom>
              <a:blipFill rotWithShape="1">
                <a:blip r:embed="rId1"/>
                <a:stretch>
                  <a:fillRect l="-1" t="-20" r="10" b="6"/>
                </a:stretch>
              </a:blipFill>
            </p:spPr>
            <p:txBody>
              <a:bodyPr/>
              <a:lstStyle/>
              <a:p>
                <a:r>
                  <a:rPr lang="zh-CN" altLang="en-US">
                    <a:noFill/>
                  </a:rPr>
                  <a:t> </a:t>
                </a:r>
              </a:p>
            </p:txBody>
          </p:sp>
        </mc:Fallback>
      </mc:AlternateContent>
      <p:sp>
        <p:nvSpPr>
          <p:cNvPr id="9" name="文本框 8"/>
          <p:cNvSpPr txBox="1"/>
          <p:nvPr/>
        </p:nvSpPr>
        <p:spPr>
          <a:xfrm>
            <a:off x="464267" y="3287600"/>
            <a:ext cx="5929466" cy="584775"/>
          </a:xfrm>
          <a:prstGeom prst="rect">
            <a:avLst/>
          </a:prstGeom>
          <a:noFill/>
        </p:spPr>
        <p:txBody>
          <a:bodyPr wrap="square">
            <a:spAutoFit/>
          </a:bodyPr>
          <a:lstStyle/>
          <a:p>
            <a:pPr marL="285750" indent="-285750">
              <a:buFont typeface="Arial" panose="020B0604020202020204" pitchFamily="34" charset="0"/>
              <a:buChar char="•"/>
            </a:pPr>
            <a:r>
              <a:rPr lang="zh-CN" altLang="zh-CN" sz="16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最大值滤波器</a:t>
            </a:r>
            <a:r>
              <a:rPr lang="zh-CN" altLang="en-US" sz="16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目标像素值将替换为其邻域内像素的最大值</a:t>
            </a:r>
            <a:endParaRPr lang="en-US"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zh-CN" sz="16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最小值滤波器</a:t>
            </a:r>
            <a:r>
              <a:rPr lang="zh-CN" altLang="en-US" sz="16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目标像素替换为邻域内像素的最小值</a:t>
            </a:r>
            <a:endParaRPr lang="zh-CN" altLang="en-US" sz="1600" dirty="0"/>
          </a:p>
        </p:txBody>
      </p:sp>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10" name="文本框 9"/>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3145413"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4.6.1 </a:t>
            </a:r>
            <a:r>
              <a:rPr lang="zh-CN" altLang="en-US" sz="1600" b="1" dirty="0">
                <a:solidFill>
                  <a:srgbClr val="000066"/>
                </a:solidFill>
                <a:latin typeface="微软雅黑" panose="020B0503020204020204" pitchFamily="34" charset="-122"/>
                <a:ea typeface="微软雅黑" panose="020B0503020204020204" pitchFamily="34" charset="-122"/>
              </a:rPr>
              <a:t>图像平滑的非线性滤波</a:t>
            </a:r>
            <a:r>
              <a:rPr lang="en-US" altLang="zh-CN" sz="1600" b="1" dirty="0">
                <a:solidFill>
                  <a:srgbClr val="000066"/>
                </a:solidFill>
                <a:latin typeface="微软雅黑" panose="020B0503020204020204" pitchFamily="34" charset="-122"/>
                <a:ea typeface="微软雅黑" panose="020B0503020204020204" pitchFamily="34" charset="-122"/>
              </a:rPr>
              <a:t> </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16172" y="1317756"/>
            <a:ext cx="5656135" cy="2284035"/>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585693" y="3537542"/>
                <a:ext cx="6011425" cy="1425070"/>
              </a:xfrm>
              <a:prstGeom prst="rect">
                <a:avLst/>
              </a:prstGeom>
              <a:noFill/>
            </p:spPr>
            <p:txBody>
              <a:bodyPr wrap="square">
                <a:spAutoFit/>
              </a:bodyPr>
              <a:lstStyle/>
              <a:p>
                <a:pPr indent="266700" algn="just">
                  <a:lnSpc>
                    <a:spcPct val="150000"/>
                  </a:lnSpc>
                  <a:spcAft>
                    <a:spcPts val="250"/>
                  </a:spcAft>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a:t>
                </a: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3</m:t>
                    </m:r>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的窗口滑动滤波器，按照逐行扫描的方式对图像进行滤波，</a:t>
                </a:r>
                <a:endPar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spcAft>
                    <a:spcPts val="250"/>
                  </a:spcAft>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当到如图中框内的目标像素（即邻域中心像素）时，对邻域内像素进行从小到大排序，目标像素替换为最大或最小值。</a:t>
                </a:r>
                <a:endPar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spcAft>
                    <a:spcPts val="250"/>
                  </a:spcAft>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示例中</a:t>
                </a: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𝑀𝑎𝑥</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250</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𝑀𝑖𝑛</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10</m:t>
                    </m:r>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585693" y="3537542"/>
                <a:ext cx="6011425" cy="1425070"/>
              </a:xfrm>
              <a:prstGeom prst="rect">
                <a:avLst/>
              </a:prstGeom>
              <a:blipFill rotWithShape="1">
                <a:blip r:embed="rId2"/>
                <a:stretch>
                  <a:fillRect l="-4" t="-42" r="2" b="6"/>
                </a:stretch>
              </a:blipFill>
            </p:spPr>
            <p:txBody>
              <a:bodyPr/>
              <a:lstStyle/>
              <a:p>
                <a:r>
                  <a:rPr lang="zh-CN" altLang="en-US">
                    <a:noFill/>
                  </a:rPr>
                  <a:t> </a:t>
                </a:r>
              </a:p>
            </p:txBody>
          </p:sp>
        </mc:Fallback>
      </mc:AlternateContent>
      <p:sp>
        <p:nvSpPr>
          <p:cNvPr id="6" name="文本框 5"/>
          <p:cNvSpPr txBox="1"/>
          <p:nvPr/>
        </p:nvSpPr>
        <p:spPr>
          <a:xfrm>
            <a:off x="138550" y="1043450"/>
            <a:ext cx="3430494" cy="338554"/>
          </a:xfrm>
          <a:prstGeom prst="rect">
            <a:avLst/>
          </a:prstGeom>
          <a:noFill/>
        </p:spPr>
        <p:txBody>
          <a:bodyPr wrap="square">
            <a:spAutoFit/>
          </a:bodyPr>
          <a:lstStyle/>
          <a:p>
            <a:r>
              <a:rPr lang="en-US" altLang="zh-CN" sz="1600" b="1" dirty="0">
                <a:solidFill>
                  <a:srgbClr val="000066"/>
                </a:solidFill>
                <a:latin typeface="微软雅黑" panose="020B0503020204020204" pitchFamily="34" charset="-122"/>
                <a:ea typeface="微软雅黑" panose="020B0503020204020204" pitchFamily="34" charset="-122"/>
              </a:rPr>
              <a:t>1) </a:t>
            </a:r>
            <a:r>
              <a:rPr lang="zh-CN" altLang="en-US" sz="1600" b="1" dirty="0">
                <a:solidFill>
                  <a:srgbClr val="000066"/>
                </a:solidFill>
                <a:latin typeface="微软雅黑" panose="020B0503020204020204" pitchFamily="34" charset="-122"/>
                <a:ea typeface="微软雅黑" panose="020B0503020204020204" pitchFamily="34" charset="-122"/>
              </a:rPr>
              <a:t>最大值与最小值滤波</a:t>
            </a:r>
            <a:endParaRPr lang="zh-CN" altLang="en-US" sz="1600" b="1" dirty="0"/>
          </a:p>
        </p:txBody>
      </p:sp>
      <p:sp>
        <p:nvSpPr>
          <p:cNvPr id="4" name="灯片编号占位符 3"/>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3145413"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4.6.1 </a:t>
            </a:r>
            <a:r>
              <a:rPr lang="zh-CN" altLang="en-US" sz="1600" b="1" dirty="0">
                <a:solidFill>
                  <a:srgbClr val="000066"/>
                </a:solidFill>
                <a:latin typeface="微软雅黑" panose="020B0503020204020204" pitchFamily="34" charset="-122"/>
                <a:ea typeface="微软雅黑" panose="020B0503020204020204" pitchFamily="34" charset="-122"/>
              </a:rPr>
              <a:t>图像平滑的非线性滤波</a:t>
            </a:r>
            <a:r>
              <a:rPr lang="en-US" altLang="zh-CN" sz="1600" b="1" dirty="0">
                <a:solidFill>
                  <a:srgbClr val="000066"/>
                </a:solidFill>
                <a:latin typeface="微软雅黑" panose="020B0503020204020204" pitchFamily="34" charset="-122"/>
                <a:ea typeface="微软雅黑" panose="020B0503020204020204" pitchFamily="34" charset="-122"/>
              </a:rPr>
              <a:t> </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74128" y="2796988"/>
            <a:ext cx="3009835" cy="1589928"/>
          </a:xfrm>
          <a:prstGeom prst="rect">
            <a:avLst/>
          </a:prstGeom>
        </p:spPr>
      </p:pic>
      <p:pic>
        <p:nvPicPr>
          <p:cNvPr id="6" name="图片 5"/>
          <p:cNvPicPr>
            <a:picLocks noChangeAspect="1"/>
          </p:cNvPicPr>
          <p:nvPr/>
        </p:nvPicPr>
        <p:blipFill>
          <a:blip r:embed="rId2"/>
          <a:stretch>
            <a:fillRect/>
          </a:stretch>
        </p:blipFill>
        <p:spPr>
          <a:xfrm>
            <a:off x="3657601" y="2725311"/>
            <a:ext cx="3077046" cy="1661605"/>
          </a:xfrm>
          <a:prstGeom prst="rect">
            <a:avLst/>
          </a:prstGeom>
        </p:spPr>
      </p:pic>
      <p:sp>
        <p:nvSpPr>
          <p:cNvPr id="9" name="文本框 8"/>
          <p:cNvSpPr txBox="1"/>
          <p:nvPr/>
        </p:nvSpPr>
        <p:spPr>
          <a:xfrm>
            <a:off x="537147" y="1438937"/>
            <a:ext cx="5783705" cy="1200329"/>
          </a:xfrm>
          <a:prstGeom prst="rect">
            <a:avLst/>
          </a:prstGeom>
          <a:noFill/>
        </p:spPr>
        <p:txBody>
          <a:bodyPr wrap="square">
            <a:spAutoFit/>
          </a:bodyPr>
          <a:lstStyle/>
          <a:p>
            <a:r>
              <a:rPr lang="zh-CN" altLang="en-US" dirty="0">
                <a:solidFill>
                  <a:srgbClr val="000066"/>
                </a:solidFill>
                <a:latin typeface="微软雅黑" panose="020B0503020204020204" pitchFamily="34" charset="-122"/>
                <a:ea typeface="微软雅黑" panose="020B0503020204020204" pitchFamily="34" charset="-122"/>
              </a:rPr>
              <a:t>应用：</a:t>
            </a:r>
            <a:endParaRPr lang="en-US" altLang="zh-CN" dirty="0">
              <a:solidFill>
                <a:srgbClr val="000066"/>
              </a:solidFill>
              <a:latin typeface="微软雅黑" panose="020B0503020204020204" pitchFamily="34" charset="-122"/>
              <a:ea typeface="微软雅黑" panose="020B0503020204020204" pitchFamily="34" charset="-122"/>
            </a:endParaRPr>
          </a:p>
          <a:p>
            <a:pPr>
              <a:lnSpc>
                <a:spcPct val="150000"/>
              </a:lnSpc>
            </a:pPr>
            <a:r>
              <a:rPr lang="en-US" altLang="zh-CN" dirty="0">
                <a:solidFill>
                  <a:srgbClr val="000066"/>
                </a:solidFill>
                <a:latin typeface="微软雅黑" panose="020B0503020204020204" pitchFamily="34" charset="-122"/>
                <a:ea typeface="微软雅黑" panose="020B0503020204020204" pitchFamily="34" charset="-122"/>
              </a:rPr>
              <a:t>	MIN</a:t>
            </a:r>
            <a:r>
              <a:rPr lang="zh-CN" altLang="zh-CN" dirty="0">
                <a:solidFill>
                  <a:srgbClr val="000066"/>
                </a:solidFill>
                <a:latin typeface="微软雅黑" panose="020B0503020204020204" pitchFamily="34" charset="-122"/>
                <a:ea typeface="微软雅黑" panose="020B0503020204020204" pitchFamily="34" charset="-122"/>
              </a:rPr>
              <a:t>滤波器表现为</a:t>
            </a:r>
            <a:r>
              <a:rPr lang="zh-CN" altLang="zh-CN" b="1" dirty="0">
                <a:solidFill>
                  <a:srgbClr val="000066"/>
                </a:solidFill>
                <a:latin typeface="微软雅黑" panose="020B0503020204020204" pitchFamily="34" charset="-122"/>
                <a:ea typeface="微软雅黑" panose="020B0503020204020204" pitchFamily="34" charset="-122"/>
              </a:rPr>
              <a:t>膨胀（</a:t>
            </a:r>
            <a:r>
              <a:rPr lang="en-US" altLang="zh-CN" b="1" dirty="0">
                <a:solidFill>
                  <a:srgbClr val="000066"/>
                </a:solidFill>
                <a:latin typeface="微软雅黑" panose="020B0503020204020204" pitchFamily="34" charset="-122"/>
                <a:ea typeface="微软雅黑" panose="020B0503020204020204" pitchFamily="34" charset="-122"/>
              </a:rPr>
              <a:t>Dilation</a:t>
            </a:r>
            <a:r>
              <a:rPr lang="zh-CN" altLang="zh-CN" b="1" dirty="0">
                <a:solidFill>
                  <a:srgbClr val="000066"/>
                </a:solidFill>
                <a:latin typeface="微软雅黑" panose="020B0503020204020204" pitchFamily="34" charset="-122"/>
                <a:ea typeface="微软雅黑" panose="020B0503020204020204" pitchFamily="34" charset="-122"/>
              </a:rPr>
              <a:t>）</a:t>
            </a:r>
            <a:r>
              <a:rPr lang="zh-CN" altLang="zh-CN" dirty="0">
                <a:solidFill>
                  <a:srgbClr val="000066"/>
                </a:solidFill>
                <a:latin typeface="微软雅黑" panose="020B0503020204020204" pitchFamily="34" charset="-122"/>
                <a:ea typeface="微软雅黑" panose="020B0503020204020204" pitchFamily="34" charset="-122"/>
              </a:rPr>
              <a:t>运算</a:t>
            </a:r>
            <a:endParaRPr lang="en-US" altLang="zh-CN" dirty="0">
              <a:solidFill>
                <a:srgbClr val="000066"/>
              </a:solidFill>
              <a:latin typeface="微软雅黑" panose="020B0503020204020204" pitchFamily="34" charset="-122"/>
              <a:ea typeface="微软雅黑" panose="020B0503020204020204" pitchFamily="34" charset="-122"/>
            </a:endParaRPr>
          </a:p>
          <a:p>
            <a:pPr>
              <a:lnSpc>
                <a:spcPct val="150000"/>
              </a:lnSpc>
            </a:pPr>
            <a:r>
              <a:rPr lang="en-US" altLang="zh-CN" dirty="0">
                <a:solidFill>
                  <a:srgbClr val="000066"/>
                </a:solidFill>
                <a:latin typeface="微软雅黑" panose="020B0503020204020204" pitchFamily="34" charset="-122"/>
                <a:ea typeface="微软雅黑" panose="020B0503020204020204" pitchFamily="34" charset="-122"/>
              </a:rPr>
              <a:t>	MAX</a:t>
            </a:r>
            <a:r>
              <a:rPr lang="zh-CN" altLang="zh-CN" dirty="0">
                <a:solidFill>
                  <a:srgbClr val="000066"/>
                </a:solidFill>
                <a:latin typeface="微软雅黑" panose="020B0503020204020204" pitchFamily="34" charset="-122"/>
                <a:ea typeface="微软雅黑" panose="020B0503020204020204" pitchFamily="34" charset="-122"/>
              </a:rPr>
              <a:t>滤波器表现为</a:t>
            </a:r>
            <a:r>
              <a:rPr lang="zh-CN" altLang="zh-CN" b="1" dirty="0">
                <a:solidFill>
                  <a:srgbClr val="000066"/>
                </a:solidFill>
                <a:latin typeface="微软雅黑" panose="020B0503020204020204" pitchFamily="34" charset="-122"/>
                <a:ea typeface="微软雅黑" panose="020B0503020204020204" pitchFamily="34" charset="-122"/>
              </a:rPr>
              <a:t>腐蚀（</a:t>
            </a:r>
            <a:r>
              <a:rPr lang="en-US" altLang="zh-CN" b="1" dirty="0">
                <a:solidFill>
                  <a:srgbClr val="000066"/>
                </a:solidFill>
                <a:latin typeface="微软雅黑" panose="020B0503020204020204" pitchFamily="34" charset="-122"/>
                <a:ea typeface="微软雅黑" panose="020B0503020204020204" pitchFamily="34" charset="-122"/>
              </a:rPr>
              <a:t>erosion</a:t>
            </a:r>
            <a:r>
              <a:rPr lang="zh-CN" altLang="zh-CN" b="1" dirty="0">
                <a:solidFill>
                  <a:srgbClr val="000066"/>
                </a:solidFill>
                <a:latin typeface="微软雅黑" panose="020B0503020204020204" pitchFamily="34" charset="-122"/>
                <a:ea typeface="微软雅黑" panose="020B0503020204020204" pitchFamily="34" charset="-122"/>
              </a:rPr>
              <a:t>）</a:t>
            </a:r>
            <a:r>
              <a:rPr lang="zh-CN" altLang="zh-CN" dirty="0">
                <a:solidFill>
                  <a:srgbClr val="000066"/>
                </a:solidFill>
                <a:latin typeface="微软雅黑" panose="020B0503020204020204" pitchFamily="34" charset="-122"/>
                <a:ea typeface="微软雅黑" panose="020B0503020204020204" pitchFamily="34" charset="-122"/>
              </a:rPr>
              <a:t>运算</a:t>
            </a:r>
            <a:endParaRPr lang="zh-CN" altLang="en-US" dirty="0">
              <a:solidFill>
                <a:srgbClr val="000066"/>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38550" y="1043450"/>
            <a:ext cx="3430494" cy="338554"/>
          </a:xfrm>
          <a:prstGeom prst="rect">
            <a:avLst/>
          </a:prstGeom>
          <a:noFill/>
        </p:spPr>
        <p:txBody>
          <a:bodyPr wrap="square">
            <a:spAutoFit/>
          </a:bodyPr>
          <a:lstStyle/>
          <a:p>
            <a:r>
              <a:rPr lang="en-US" altLang="zh-CN" sz="1600" b="1" dirty="0">
                <a:solidFill>
                  <a:srgbClr val="000066"/>
                </a:solidFill>
                <a:latin typeface="微软雅黑" panose="020B0503020204020204" pitchFamily="34" charset="-122"/>
                <a:ea typeface="微软雅黑" panose="020B0503020204020204" pitchFamily="34" charset="-122"/>
              </a:rPr>
              <a:t>1) </a:t>
            </a:r>
            <a:r>
              <a:rPr lang="zh-CN" altLang="en-US" sz="1600" b="1" dirty="0">
                <a:solidFill>
                  <a:srgbClr val="000066"/>
                </a:solidFill>
                <a:latin typeface="微软雅黑" panose="020B0503020204020204" pitchFamily="34" charset="-122"/>
                <a:ea typeface="微软雅黑" panose="020B0503020204020204" pitchFamily="34" charset="-122"/>
              </a:rPr>
              <a:t>最大值与最小值滤波</a:t>
            </a:r>
            <a:endParaRPr lang="zh-CN" altLang="en-US" sz="1600" b="1" dirty="0"/>
          </a:p>
        </p:txBody>
      </p:sp>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11" name="文本框 10"/>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3145413"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4.6.1 </a:t>
            </a:r>
            <a:r>
              <a:rPr lang="zh-CN" altLang="en-US" sz="1600" b="1" dirty="0">
                <a:solidFill>
                  <a:srgbClr val="000066"/>
                </a:solidFill>
                <a:latin typeface="微软雅黑" panose="020B0503020204020204" pitchFamily="34" charset="-122"/>
                <a:ea typeface="微软雅黑" panose="020B0503020204020204" pitchFamily="34" charset="-122"/>
              </a:rPr>
              <a:t>图像平滑的非线性滤波</a:t>
            </a:r>
            <a:r>
              <a:rPr lang="en-US" altLang="zh-CN" sz="1600" b="1" dirty="0">
                <a:solidFill>
                  <a:srgbClr val="000066"/>
                </a:solidFill>
                <a:latin typeface="微软雅黑" panose="020B0503020204020204" pitchFamily="34" charset="-122"/>
                <a:ea typeface="微软雅黑" panose="020B0503020204020204" pitchFamily="34" charset="-122"/>
              </a:rPr>
              <a:t> </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99689" y="1489954"/>
            <a:ext cx="6144547" cy="1477328"/>
          </a:xfrm>
          <a:prstGeom prst="rect">
            <a:avLst/>
          </a:prstGeom>
          <a:noFill/>
        </p:spPr>
        <p:txBody>
          <a:bodyPr wrap="square">
            <a:spAutoFit/>
          </a:bodyPr>
          <a:lstStyle/>
          <a:p>
            <a:r>
              <a:rPr lang="zh-CN" altLang="en-US" dirty="0">
                <a:solidFill>
                  <a:srgbClr val="000066"/>
                </a:solidFill>
                <a:latin typeface="微软雅黑" panose="020B0503020204020204" pitchFamily="34" charset="-122"/>
                <a:ea typeface="微软雅黑" panose="020B0503020204020204" pitchFamily="34" charset="-122"/>
              </a:rPr>
              <a:t>应用：</a:t>
            </a:r>
            <a:r>
              <a:rPr lang="zh-CN" altLang="en-US" b="1" dirty="0">
                <a:solidFill>
                  <a:srgbClr val="000066"/>
                </a:solidFill>
                <a:latin typeface="微软雅黑" panose="020B0503020204020204" pitchFamily="34" charset="-122"/>
                <a:ea typeface="微软雅黑" panose="020B0503020204020204" pitchFamily="34" charset="-122"/>
              </a:rPr>
              <a:t>去除图像的盐椒噪声（</a:t>
            </a:r>
            <a:r>
              <a:rPr lang="en-US" altLang="zh-CN" b="1" dirty="0">
                <a:solidFill>
                  <a:srgbClr val="000066"/>
                </a:solidFill>
                <a:latin typeface="微软雅黑" panose="020B0503020204020204" pitchFamily="34" charset="-122"/>
                <a:ea typeface="微软雅黑" panose="020B0503020204020204" pitchFamily="34" charset="-122"/>
              </a:rPr>
              <a:t>Salt and Peppers</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a:p>
            <a:endParaRPr lang="en-US" altLang="zh-CN" b="1" dirty="0">
              <a:solidFill>
                <a:srgbClr val="000066"/>
              </a:solidFill>
              <a:latin typeface="微软雅黑" panose="020B0503020204020204" pitchFamily="34" charset="-122"/>
              <a:ea typeface="微软雅黑" panose="020B0503020204020204" pitchFamily="34" charset="-122"/>
            </a:endParaRPr>
          </a:p>
          <a:p>
            <a:pPr>
              <a:lnSpc>
                <a:spcPct val="150000"/>
              </a:lnSpc>
            </a:pPr>
            <a:r>
              <a:rPr lang="en-US" altLang="zh-CN" dirty="0">
                <a:solidFill>
                  <a:srgbClr val="000066"/>
                </a:solidFill>
                <a:latin typeface="微软雅黑" panose="020B0503020204020204" pitchFamily="34" charset="-122"/>
                <a:ea typeface="微软雅黑" panose="020B0503020204020204" pitchFamily="34" charset="-122"/>
              </a:rPr>
              <a:t>	MAX</a:t>
            </a:r>
            <a:r>
              <a:rPr lang="zh-CN" altLang="en-US" dirty="0">
                <a:solidFill>
                  <a:srgbClr val="000066"/>
                </a:solidFill>
                <a:latin typeface="微软雅黑" panose="020B0503020204020204" pitchFamily="34" charset="-122"/>
                <a:ea typeface="微软雅黑" panose="020B0503020204020204" pitchFamily="34" charset="-122"/>
              </a:rPr>
              <a:t>滤波器能较好的消除孤立的黑色颗粒噪声</a:t>
            </a:r>
            <a:r>
              <a:rPr lang="en-US" altLang="zh-CN" dirty="0">
                <a:solidFill>
                  <a:srgbClr val="000066"/>
                </a:solidFill>
                <a:latin typeface="微软雅黑" panose="020B0503020204020204" pitchFamily="34" charset="-122"/>
                <a:ea typeface="微软雅黑" panose="020B0503020204020204" pitchFamily="34" charset="-122"/>
              </a:rPr>
              <a:t>   	MIN</a:t>
            </a:r>
            <a:r>
              <a:rPr lang="zh-CN" altLang="en-US" dirty="0">
                <a:solidFill>
                  <a:srgbClr val="000066"/>
                </a:solidFill>
                <a:latin typeface="微软雅黑" panose="020B0503020204020204" pitchFamily="34" charset="-122"/>
                <a:ea typeface="微软雅黑" panose="020B0503020204020204" pitchFamily="34" charset="-122"/>
              </a:rPr>
              <a:t>滤波器比较适合与消除孤立的白色颗粒噪。</a:t>
            </a:r>
            <a:endParaRPr lang="zh-CN" altLang="en-US"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Rectangle 1"/>
              <p:cNvSpPr>
                <a:spLocks noChangeArrowheads="1"/>
              </p:cNvSpPr>
              <p:nvPr/>
            </p:nvSpPr>
            <p:spPr bwMode="auto">
              <a:xfrm>
                <a:off x="426845" y="3117472"/>
                <a:ext cx="5754973"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1600" b="1" dirty="0">
                    <a:solidFill>
                      <a:srgbClr val="000066"/>
                    </a:solidFill>
                    <a:latin typeface="微软雅黑" panose="020B0503020204020204" pitchFamily="34" charset="-122"/>
                    <a:ea typeface="微软雅黑" panose="020B0503020204020204" pitchFamily="34" charset="-122"/>
                  </a:rPr>
                  <a:t>算法特点与复杂度：</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800" b="1" dirty="0">
                  <a:solidFill>
                    <a:srgbClr val="000066"/>
                  </a:solidFill>
                  <a:latin typeface="微软雅黑" panose="020B0503020204020204" pitchFamily="34" charset="-122"/>
                  <a:ea typeface="微软雅黑" panose="020B0503020204020204" pitchFamily="34" charset="-122"/>
                </a:endParaRPr>
              </a:p>
              <a:p>
                <a:pPr lvl="0" eaLnBrk="0" fontAlgn="base" hangingPunct="0">
                  <a:lnSpc>
                    <a:spcPct val="150000"/>
                  </a:lnSpc>
                  <a:spcBef>
                    <a:spcPct val="0"/>
                  </a:spcBef>
                  <a:spcAft>
                    <a:spcPct val="0"/>
                  </a:spcAft>
                </a:pPr>
                <a:r>
                  <a:rPr lang="en-US" altLang="zh-CN" sz="1400" dirty="0">
                    <a:solidFill>
                      <a:srgbClr val="000066"/>
                    </a:solidFill>
                    <a:latin typeface="微软雅黑" panose="020B0503020204020204" pitchFamily="34" charset="-122"/>
                    <a:ea typeface="微软雅黑" panose="020B0503020204020204" pitchFamily="34" charset="-122"/>
                  </a:rPr>
                  <a:t>	</a:t>
                </a:r>
                <a:r>
                  <a:rPr lang="zh-CN" altLang="en-US" sz="1400" dirty="0">
                    <a:solidFill>
                      <a:srgbClr val="000066"/>
                    </a:solidFill>
                    <a:latin typeface="微软雅黑" panose="020B0503020204020204" pitchFamily="34" charset="-122"/>
                    <a:ea typeface="微软雅黑" panose="020B0503020204020204" pitchFamily="34" charset="-122"/>
                  </a:rPr>
                  <a:t>对于一幅</a:t>
                </a:r>
                <a14:m>
                  <m:oMath xmlns:m="http://schemas.openxmlformats.org/officeDocument/2006/math">
                    <m:r>
                      <a:rPr lang="en-US" altLang="zh-CN" sz="1400" i="1">
                        <a:latin typeface="Cambria Math" panose="02040503050406030204" pitchFamily="18" charset="0"/>
                      </a:rPr>
                      <m:t>𝑛</m:t>
                    </m:r>
                    <m:r>
                      <a:rPr lang="en-US" altLang="zh-CN" sz="1400" i="1">
                        <a:latin typeface="Cambria Math" panose="02040503050406030204" pitchFamily="18" charset="0"/>
                      </a:rPr>
                      <m:t>×</m:t>
                    </m:r>
                    <m:r>
                      <a:rPr lang="en-US" altLang="zh-CN" sz="1400" i="1">
                        <a:latin typeface="Cambria Math" panose="02040503050406030204" pitchFamily="18" charset="0"/>
                      </a:rPr>
                      <m:t>𝑛</m:t>
                    </m:r>
                  </m:oMath>
                </a14:m>
                <a:r>
                  <a:rPr lang="zh-CN" altLang="en-US" sz="1400" dirty="0">
                    <a:solidFill>
                      <a:srgbClr val="000066"/>
                    </a:solidFill>
                    <a:latin typeface="微软雅黑" panose="020B0503020204020204" pitchFamily="34" charset="-122"/>
                    <a:ea typeface="微软雅黑" panose="020B0503020204020204" pitchFamily="34" charset="-122"/>
                  </a:rPr>
                  <a:t>大小的图像，假设滤波器窗口大小为</a:t>
                </a:r>
                <a14:m>
                  <m:oMath xmlns:m="http://schemas.openxmlformats.org/officeDocument/2006/math">
                    <m:r>
                      <a:rPr lang="en-US" altLang="zh-CN" sz="1400" b="0" i="1" smtClean="0">
                        <a:latin typeface="Cambria Math" panose="02040503050406030204" pitchFamily="18" charset="0"/>
                      </a:rPr>
                      <m:t>𝑘</m:t>
                    </m:r>
                    <m:r>
                      <a:rPr lang="en-US" altLang="zh-CN" sz="1400" i="1">
                        <a:latin typeface="Cambria Math" panose="02040503050406030204" pitchFamily="18" charset="0"/>
                      </a:rPr>
                      <m:t>×</m:t>
                    </m:r>
                    <m:r>
                      <a:rPr lang="en-US" altLang="zh-CN" sz="1400" b="0" i="1" smtClean="0">
                        <a:latin typeface="Cambria Math" panose="02040503050406030204" pitchFamily="18" charset="0"/>
                      </a:rPr>
                      <m:t>𝑘</m:t>
                    </m:r>
                    <m:r>
                      <a:rPr lang="en-US" altLang="zh-CN" sz="1400" i="1">
                        <a:latin typeface="Cambria Math" panose="02040503050406030204" pitchFamily="18" charset="0"/>
                      </a:rPr>
                      <m:t> </m:t>
                    </m:r>
                  </m:oMath>
                </a14:m>
                <a:r>
                  <a:rPr lang="zh-CN" altLang="en-US" sz="1400" dirty="0">
                    <a:solidFill>
                      <a:srgbClr val="000066"/>
                    </a:solidFill>
                    <a:latin typeface="微软雅黑" panose="020B0503020204020204" pitchFamily="34" charset="-122"/>
                    <a:ea typeface="微软雅黑" panose="020B0503020204020204" pitchFamily="34" charset="-122"/>
                  </a:rPr>
                  <a:t>，</a:t>
                </a:r>
                <a:endParaRPr lang="en-US" altLang="zh-CN" sz="1400" dirty="0">
                  <a:solidFill>
                    <a:srgbClr val="000066"/>
                  </a:solidFill>
                  <a:latin typeface="微软雅黑" panose="020B0503020204020204" pitchFamily="34" charset="-122"/>
                  <a:ea typeface="微软雅黑" panose="020B0503020204020204" pitchFamily="34" charset="-122"/>
                </a:endParaRPr>
              </a:p>
              <a:p>
                <a:pPr lvl="0" eaLnBrk="0" fontAlgn="base" hangingPunct="0">
                  <a:lnSpc>
                    <a:spcPct val="150000"/>
                  </a:lnSpc>
                  <a:spcBef>
                    <a:spcPct val="0"/>
                  </a:spcBef>
                  <a:spcAft>
                    <a:spcPct val="0"/>
                  </a:spcAft>
                </a:pPr>
                <a:r>
                  <a:rPr lang="en-US" altLang="zh-CN" sz="1400" dirty="0">
                    <a:solidFill>
                      <a:srgbClr val="000066"/>
                    </a:solidFill>
                    <a:latin typeface="微软雅黑" panose="020B0503020204020204" pitchFamily="34" charset="-122"/>
                    <a:ea typeface="微软雅黑" panose="020B0503020204020204" pitchFamily="34" charset="-122"/>
                  </a:rPr>
                  <a:t>	</a:t>
                </a:r>
                <a:r>
                  <a:rPr lang="zh-CN" altLang="en-US" sz="1400" dirty="0">
                    <a:solidFill>
                      <a:srgbClr val="000066"/>
                    </a:solidFill>
                    <a:latin typeface="微软雅黑" panose="020B0503020204020204" pitchFamily="34" charset="-122"/>
                    <a:ea typeface="微软雅黑" panose="020B0503020204020204" pitchFamily="34" charset="-122"/>
                  </a:rPr>
                  <a:t>若不作特殊处理，其算法复杂度为</a:t>
                </a:r>
                <a14:m>
                  <m:oMath xmlns:m="http://schemas.openxmlformats.org/officeDocument/2006/math">
                    <m:r>
                      <a:rPr lang="en-US" altLang="zh-CN" sz="1400" i="1">
                        <a:latin typeface="Cambria Math" panose="02040503050406030204" pitchFamily="18" charset="0"/>
                      </a:rPr>
                      <m:t>𝑂</m:t>
                    </m:r>
                    <m:d>
                      <m:dPr>
                        <m:ctrlPr>
                          <a:rPr lang="zh-CN" altLang="zh-CN" sz="1400" i="1">
                            <a:latin typeface="Cambria Math" panose="02040503050406030204" pitchFamily="18" charset="0"/>
                          </a:rPr>
                        </m:ctrlPr>
                      </m:dPr>
                      <m:e>
                        <m:sSup>
                          <m:sSupPr>
                            <m:ctrlPr>
                              <a:rPr lang="zh-CN" altLang="zh-CN" sz="1400" i="1">
                                <a:latin typeface="Cambria Math" panose="02040503050406030204" pitchFamily="18" charset="0"/>
                              </a:rPr>
                            </m:ctrlPr>
                          </m:sSupPr>
                          <m:e>
                            <m:r>
                              <a:rPr lang="en-US" altLang="zh-CN" sz="1400" i="1">
                                <a:latin typeface="Cambria Math" panose="02040503050406030204" pitchFamily="18" charset="0"/>
                              </a:rPr>
                              <m:t>𝑘</m:t>
                            </m:r>
                          </m:e>
                          <m:sup>
                            <m:r>
                              <a:rPr lang="en-US" altLang="zh-CN" sz="1400" i="1">
                                <a:latin typeface="Cambria Math" panose="02040503050406030204" pitchFamily="18" charset="0"/>
                              </a:rPr>
                              <m:t>2</m:t>
                            </m:r>
                          </m:sup>
                        </m:sSup>
                        <m:sSup>
                          <m:sSupPr>
                            <m:ctrlPr>
                              <a:rPr lang="zh-CN" altLang="zh-CN" sz="1400" i="1">
                                <a:latin typeface="Cambria Math" panose="02040503050406030204" pitchFamily="18" charset="0"/>
                              </a:rPr>
                            </m:ctrlPr>
                          </m:sSupPr>
                          <m:e>
                            <m:r>
                              <a:rPr lang="en-US" altLang="zh-CN" sz="1400" i="1">
                                <a:latin typeface="Cambria Math" panose="02040503050406030204" pitchFamily="18" charset="0"/>
                              </a:rPr>
                              <m:t>𝑛</m:t>
                            </m:r>
                          </m:e>
                          <m:sup>
                            <m:r>
                              <a:rPr lang="en-US" altLang="zh-CN" sz="1400" i="1">
                                <a:latin typeface="Cambria Math" panose="02040503050406030204" pitchFamily="18" charset="0"/>
                              </a:rPr>
                              <m:t>2</m:t>
                            </m:r>
                          </m:sup>
                        </m:sSup>
                      </m:e>
                    </m:d>
                    <m:r>
                      <a:rPr lang="en-US" altLang="zh-CN" sz="1400" i="1">
                        <a:latin typeface="Cambria Math" panose="02040503050406030204" pitchFamily="18" charset="0"/>
                      </a:rPr>
                      <m:t> </m:t>
                    </m:r>
                  </m:oMath>
                </a14:m>
                <a:r>
                  <a:rPr lang="zh-CN" altLang="en-US" sz="1400" dirty="0">
                    <a:solidFill>
                      <a:srgbClr val="000066"/>
                    </a:solidFill>
                    <a:latin typeface="微软雅黑" panose="020B0503020204020204" pitchFamily="34" charset="-122"/>
                    <a:ea typeface="微软雅黑" panose="020B0503020204020204" pitchFamily="34" charset="-122"/>
                  </a:rPr>
                  <a:t>。</a:t>
                </a:r>
                <a:endParaRPr lang="en-US" altLang="zh-CN" sz="1400" dirty="0">
                  <a:solidFill>
                    <a:srgbClr val="000066"/>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50000"/>
                  </a:lnSpc>
                  <a:spcBef>
                    <a:spcPct val="0"/>
                  </a:spcBef>
                  <a:spcAft>
                    <a:spcPct val="0"/>
                  </a:spcAft>
                  <a:buClrTx/>
                  <a:buSzTx/>
                  <a:buFontTx/>
                  <a:buNone/>
                </a:pPr>
                <a:r>
                  <a:rPr lang="en-US" altLang="zh-CN" sz="1400" dirty="0">
                    <a:solidFill>
                      <a:srgbClr val="000066"/>
                    </a:solidFill>
                    <a:latin typeface="微软雅黑" panose="020B0503020204020204" pitchFamily="34" charset="-122"/>
                    <a:ea typeface="微软雅黑" panose="020B0503020204020204" pitchFamily="34" charset="-122"/>
                  </a:rPr>
                  <a:t>	</a:t>
                </a:r>
                <a:r>
                  <a:rPr lang="zh-CN" altLang="en-US" sz="1400" dirty="0">
                    <a:solidFill>
                      <a:srgbClr val="000066"/>
                    </a:solidFill>
                    <a:latin typeface="微软雅黑" panose="020B0503020204020204" pitchFamily="34" charset="-122"/>
                    <a:ea typeface="微软雅黑" panose="020B0503020204020204" pitchFamily="34" charset="-122"/>
                  </a:rPr>
                  <a:t>然而，</a:t>
                </a:r>
                <a:r>
                  <a:rPr lang="en-US" altLang="zh-CN" sz="1400" dirty="0">
                    <a:solidFill>
                      <a:srgbClr val="000066"/>
                    </a:solidFill>
                    <a:latin typeface="微软雅黑" panose="020B0503020204020204" pitchFamily="34" charset="-122"/>
                    <a:ea typeface="微软雅黑" panose="020B0503020204020204" pitchFamily="34" charset="-122"/>
                  </a:rPr>
                  <a:t>MAX</a:t>
                </a:r>
                <a:r>
                  <a:rPr lang="zh-CN" altLang="en-US" sz="1400" dirty="0">
                    <a:solidFill>
                      <a:srgbClr val="000066"/>
                    </a:solidFill>
                    <a:latin typeface="微软雅黑" panose="020B0503020204020204" pitchFamily="34" charset="-122"/>
                    <a:ea typeface="微软雅黑" panose="020B0503020204020204" pitchFamily="34" charset="-122"/>
                  </a:rPr>
                  <a:t>和</a:t>
                </a:r>
                <a:r>
                  <a:rPr lang="en-US" altLang="zh-CN" sz="1400" dirty="0">
                    <a:solidFill>
                      <a:srgbClr val="000066"/>
                    </a:solidFill>
                    <a:latin typeface="微软雅黑" panose="020B0503020204020204" pitchFamily="34" charset="-122"/>
                    <a:ea typeface="微软雅黑" panose="020B0503020204020204" pitchFamily="34" charset="-122"/>
                  </a:rPr>
                  <a:t>MIN</a:t>
                </a:r>
                <a:r>
                  <a:rPr lang="zh-CN" altLang="en-US" sz="1400" dirty="0">
                    <a:solidFill>
                      <a:srgbClr val="000066"/>
                    </a:solidFill>
                    <a:latin typeface="微软雅黑" panose="020B0503020204020204" pitchFamily="34" charset="-122"/>
                    <a:ea typeface="微软雅黑" panose="020B0503020204020204" pitchFamily="34" charset="-122"/>
                  </a:rPr>
                  <a:t>滤波器均具有可分离性质，</a:t>
                </a:r>
                <a:endParaRPr lang="en-US" altLang="zh-CN" sz="1400" dirty="0">
                  <a:solidFill>
                    <a:srgbClr val="000066"/>
                  </a:solidFill>
                  <a:latin typeface="微软雅黑" panose="020B0503020204020204" pitchFamily="34" charset="-122"/>
                  <a:ea typeface="微软雅黑" panose="020B0503020204020204" pitchFamily="34" charset="-122"/>
                </a:endParaRPr>
              </a:p>
              <a:p>
                <a:pPr lvl="0" eaLnBrk="0" fontAlgn="base" hangingPunct="0">
                  <a:lnSpc>
                    <a:spcPct val="150000"/>
                  </a:lnSpc>
                  <a:spcBef>
                    <a:spcPct val="0"/>
                  </a:spcBef>
                  <a:spcAft>
                    <a:spcPct val="0"/>
                  </a:spcAft>
                </a:pPr>
                <a:r>
                  <a:rPr lang="en-US" altLang="zh-CN" sz="1400" dirty="0">
                    <a:solidFill>
                      <a:srgbClr val="000066"/>
                    </a:solidFill>
                    <a:latin typeface="微软雅黑" panose="020B0503020204020204" pitchFamily="34" charset="-122"/>
                    <a:ea typeface="微软雅黑" panose="020B0503020204020204" pitchFamily="34" charset="-122"/>
                  </a:rPr>
                  <a:t>	</a:t>
                </a:r>
                <a:r>
                  <a:rPr lang="zh-CN" altLang="en-US" sz="1400" dirty="0">
                    <a:solidFill>
                      <a:srgbClr val="000066"/>
                    </a:solidFill>
                    <a:latin typeface="微软雅黑" panose="020B0503020204020204" pitchFamily="34" charset="-122"/>
                    <a:ea typeface="微软雅黑" panose="020B0503020204020204" pitchFamily="34" charset="-122"/>
                  </a:rPr>
                  <a:t>其算法复杂度可以降至</a:t>
                </a:r>
                <a14:m>
                  <m:oMath xmlns:m="http://schemas.openxmlformats.org/officeDocument/2006/math">
                    <m:r>
                      <a:rPr lang="en-US" altLang="zh-CN" sz="1400" i="1">
                        <a:latin typeface="Cambria Math" panose="02040503050406030204" pitchFamily="18" charset="0"/>
                      </a:rPr>
                      <m:t>𝑂</m:t>
                    </m:r>
                    <m:d>
                      <m:dPr>
                        <m:ctrlPr>
                          <a:rPr lang="zh-CN" altLang="zh-CN" sz="1400" i="1">
                            <a:latin typeface="Cambria Math" panose="02040503050406030204" pitchFamily="18" charset="0"/>
                          </a:rPr>
                        </m:ctrlPr>
                      </m:dPr>
                      <m:e>
                        <m:sSup>
                          <m:sSupPr>
                            <m:ctrlPr>
                              <a:rPr lang="zh-CN" altLang="zh-CN" sz="1400" i="1" smtClean="0">
                                <a:latin typeface="Cambria Math" panose="02040503050406030204" pitchFamily="18" charset="0"/>
                              </a:rPr>
                            </m:ctrlPr>
                          </m:sSupPr>
                          <m:e>
                            <m:r>
                              <a:rPr lang="en-US" altLang="zh-CN" sz="1400" i="1">
                                <a:latin typeface="Cambria Math" panose="02040503050406030204" pitchFamily="18" charset="0"/>
                              </a:rPr>
                              <m:t>𝑘</m:t>
                            </m:r>
                          </m:e>
                          <m:sup>
                            <m:r>
                              <a:rPr lang="en-US" altLang="zh-CN" sz="1400" b="0" i="1" smtClean="0">
                                <a:latin typeface="Cambria Math" panose="02040503050406030204" pitchFamily="18" charset="0"/>
                              </a:rPr>
                              <m:t> </m:t>
                            </m:r>
                          </m:sup>
                        </m:sSup>
                        <m:sSup>
                          <m:sSupPr>
                            <m:ctrlPr>
                              <a:rPr lang="zh-CN" altLang="zh-CN" sz="1400" i="1">
                                <a:latin typeface="Cambria Math" panose="02040503050406030204" pitchFamily="18" charset="0"/>
                              </a:rPr>
                            </m:ctrlPr>
                          </m:sSupPr>
                          <m:e>
                            <m:r>
                              <a:rPr lang="en-US" altLang="zh-CN" sz="1400" i="1">
                                <a:latin typeface="Cambria Math" panose="02040503050406030204" pitchFamily="18" charset="0"/>
                              </a:rPr>
                              <m:t>𝑛</m:t>
                            </m:r>
                          </m:e>
                          <m:sup>
                            <m:r>
                              <a:rPr lang="en-US" altLang="zh-CN" sz="1400" i="1">
                                <a:latin typeface="Cambria Math" panose="02040503050406030204" pitchFamily="18" charset="0"/>
                              </a:rPr>
                              <m:t>2</m:t>
                            </m:r>
                          </m:sup>
                        </m:sSup>
                      </m:e>
                    </m:d>
                  </m:oMath>
                </a14:m>
                <a:endParaRPr lang="en-US" altLang="zh-CN" sz="1400" dirty="0">
                  <a:solidFill>
                    <a:srgbClr val="000066"/>
                  </a:solidFill>
                  <a:latin typeface="微软雅黑" panose="020B0503020204020204" pitchFamily="34" charset="-122"/>
                  <a:ea typeface="微软雅黑" panose="020B0503020204020204" pitchFamily="34" charset="-122"/>
                </a:endParaRPr>
              </a:p>
            </p:txBody>
          </p:sp>
        </mc:Choice>
        <mc:Fallback>
          <p:sp>
            <p:nvSpPr>
              <p:cNvPr id="4" name="Rectangle 1"/>
              <p:cNvSpPr>
                <a:spLocks noRot="1" noChangeAspect="1" noMove="1" noResize="1" noEditPoints="1" noAdjustHandles="1" noChangeArrowheads="1" noChangeShapeType="1" noTextEdit="1"/>
              </p:cNvSpPr>
              <p:nvPr/>
            </p:nvSpPr>
            <p:spPr bwMode="auto">
              <a:xfrm>
                <a:off x="426845" y="3117472"/>
                <a:ext cx="5754973" cy="1754326"/>
              </a:xfrm>
              <a:prstGeom prst="rect">
                <a:avLst/>
              </a:prstGeom>
              <a:blipFill rotWithShape="1">
                <a:blip r:embed="rId1"/>
                <a:stretch>
                  <a:fillRect l="-2" t="-594" r="2" b="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9" name="文本框 8"/>
          <p:cNvSpPr txBox="1"/>
          <p:nvPr/>
        </p:nvSpPr>
        <p:spPr>
          <a:xfrm>
            <a:off x="138550" y="1043450"/>
            <a:ext cx="3430494" cy="338554"/>
          </a:xfrm>
          <a:prstGeom prst="rect">
            <a:avLst/>
          </a:prstGeom>
          <a:noFill/>
        </p:spPr>
        <p:txBody>
          <a:bodyPr wrap="square">
            <a:spAutoFit/>
          </a:bodyPr>
          <a:lstStyle/>
          <a:p>
            <a:r>
              <a:rPr lang="en-US" altLang="zh-CN" sz="1600" b="1" dirty="0">
                <a:solidFill>
                  <a:srgbClr val="000066"/>
                </a:solidFill>
                <a:latin typeface="微软雅黑" panose="020B0503020204020204" pitchFamily="34" charset="-122"/>
                <a:ea typeface="微软雅黑" panose="020B0503020204020204" pitchFamily="34" charset="-122"/>
              </a:rPr>
              <a:t>1) </a:t>
            </a:r>
            <a:r>
              <a:rPr lang="zh-CN" altLang="en-US" sz="1600" b="1" dirty="0">
                <a:solidFill>
                  <a:srgbClr val="000066"/>
                </a:solidFill>
                <a:latin typeface="微软雅黑" panose="020B0503020204020204" pitchFamily="34" charset="-122"/>
                <a:ea typeface="微软雅黑" panose="020B0503020204020204" pitchFamily="34" charset="-122"/>
              </a:rPr>
              <a:t>最大值与最小值滤波</a:t>
            </a:r>
            <a:endParaRPr lang="zh-CN" altLang="en-US" sz="1600" b="1" dirty="0"/>
          </a:p>
        </p:txBody>
      </p:sp>
      <p:sp>
        <p:nvSpPr>
          <p:cNvPr id="6" name="灯片编号占位符 5"/>
          <p:cNvSpPr>
            <a:spLocks noGrp="1"/>
          </p:cNvSpPr>
          <p:nvPr>
            <p:ph type="sldNum" sz="quarter" idx="12"/>
          </p:nvPr>
        </p:nvSpPr>
        <p:spPr/>
        <p:txBody>
          <a:bodyPr/>
          <a:lstStyle/>
          <a:p>
            <a:fld id="{48F63A3B-78C7-47BE-AE5E-E10140E04643}" type="slidenum">
              <a:rPr lang="en-US" smtClean="0"/>
            </a:fld>
            <a:endParaRPr lang="en-US" dirty="0"/>
          </a:p>
        </p:txBody>
      </p:sp>
      <p:sp>
        <p:nvSpPr>
          <p:cNvPr id="10" name="文本框 9"/>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3145413"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4.6.1 </a:t>
            </a:r>
            <a:r>
              <a:rPr lang="zh-CN" altLang="en-US" sz="1600" b="1" dirty="0">
                <a:solidFill>
                  <a:srgbClr val="000066"/>
                </a:solidFill>
                <a:latin typeface="微软雅黑" panose="020B0503020204020204" pitchFamily="34" charset="-122"/>
                <a:ea typeface="微软雅黑" panose="020B0503020204020204" pitchFamily="34" charset="-122"/>
              </a:rPr>
              <a:t>图像平滑的非线性滤波</a:t>
            </a:r>
            <a:r>
              <a:rPr lang="en-US" altLang="zh-CN" sz="1600" b="1" dirty="0">
                <a:solidFill>
                  <a:srgbClr val="000066"/>
                </a:solidFill>
                <a:latin typeface="微软雅黑" panose="020B0503020204020204" pitchFamily="34" charset="-122"/>
                <a:ea typeface="微软雅黑" panose="020B0503020204020204" pitchFamily="34" charset="-122"/>
              </a:rPr>
              <a:t> </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21833" y="1537936"/>
            <a:ext cx="6014334" cy="369332"/>
          </a:xfrm>
          <a:prstGeom prst="rect">
            <a:avLst/>
          </a:prstGeom>
          <a:noFill/>
        </p:spPr>
        <p:txBody>
          <a:bodyPr wrap="square">
            <a:spAutoFit/>
          </a:bodyPr>
          <a:lstStyle/>
          <a:p>
            <a:r>
              <a:rPr lang="zh-CN" altLang="en-US" dirty="0">
                <a:solidFill>
                  <a:srgbClr val="000066"/>
                </a:solidFill>
                <a:latin typeface="微软雅黑" panose="020B0503020204020204" pitchFamily="34" charset="-122"/>
                <a:ea typeface="微软雅黑" panose="020B0503020204020204" pitchFamily="34" charset="-122"/>
              </a:rPr>
              <a:t>应用：</a:t>
            </a:r>
            <a:r>
              <a:rPr lang="zh-CN" altLang="en-US" b="1" dirty="0">
                <a:solidFill>
                  <a:srgbClr val="000066"/>
                </a:solidFill>
                <a:latin typeface="微软雅黑" panose="020B0503020204020204" pitchFamily="34" charset="-122"/>
                <a:ea typeface="微软雅黑" panose="020B0503020204020204" pitchFamily="34" charset="-122"/>
              </a:rPr>
              <a:t>去除图像的盐椒噪声（</a:t>
            </a:r>
            <a:r>
              <a:rPr lang="en-US" altLang="zh-CN" b="1" dirty="0">
                <a:solidFill>
                  <a:srgbClr val="000066"/>
                </a:solidFill>
                <a:latin typeface="微软雅黑" panose="020B0503020204020204" pitchFamily="34" charset="-122"/>
                <a:ea typeface="微软雅黑" panose="020B0503020204020204" pitchFamily="34" charset="-122"/>
              </a:rPr>
              <a:t>Salt and Peppers</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 name="文本框 8"/>
              <p:cNvSpPr txBox="1"/>
              <p:nvPr/>
            </p:nvSpPr>
            <p:spPr>
              <a:xfrm>
                <a:off x="194373" y="2032422"/>
                <a:ext cx="6179179" cy="1661417"/>
              </a:xfrm>
              <a:prstGeom prst="rect">
                <a:avLst/>
              </a:prstGeom>
              <a:noFill/>
            </p:spPr>
            <p:txBody>
              <a:bodyPr wrap="square">
                <a:spAutoFit/>
              </a:bodyPr>
              <a:lstStyle/>
              <a:p>
                <a:pPr indent="266700" algn="just">
                  <a:lnSpc>
                    <a:spcPct val="150000"/>
                  </a:lnSpc>
                  <a:spcAft>
                    <a:spcPts val="250"/>
                  </a:spcAft>
                  <a:buNone/>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设一幅图像</a:t>
                </a: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4.17</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左），经过盐椒噪声污染，噪声污染图像记为</a:t>
                </a:r>
                <a14:m>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sub>
                    </m:sSub>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4.17</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右），其生成模型是</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lgn="ctr">
                  <a:buNone/>
                </a:pPr>
                <a14:m>
                  <m:oMath xmlns:m="http://schemas.openxmlformats.org/officeDocument/2006/math">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sub>
                    </m:sSub>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e>
                    </m:d>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&amp;</m:t>
                            </m:r>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e>
                            </m:d>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zh-CN"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其概率为</m:t>
                            </m:r>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e>
                          <m:e>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&amp;</m:t>
                            </m:r>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255</m:t>
                            </m:r>
                            <m:m>
                              <m:mPr>
                                <m:mcs>
                                  <m:mc>
                                    <m:mcPr>
                                      <m:count m:val="2"/>
                                      <m:mcJc m:val="center"/>
                                    </m:mcPr>
                                  </m:mc>
                                </m:mcs>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e>
                                <m:e>
                                  <m:r>
                                    <a:rPr lang="zh-CN"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其概率为</m:t>
                                  </m:r>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e>
                              </m:mr>
                            </m:m>
                          </m:e>
                          <m:e>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&amp;</m:t>
                            </m:r>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m>
                              <m:mPr>
                                <m:mcs>
                                  <m:mc>
                                    <m:mcPr>
                                      <m:count m:val="2"/>
                                      <m:mcJc m:val="center"/>
                                    </m:mcPr>
                                  </m:mc>
                                </m:mcs>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e>
                                  <m:r>
                                    <a:rPr lang="zh-CN"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其概率为</m:t>
                                  </m:r>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05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e>
                              </m:mr>
                            </m:m>
                          </m:e>
                        </m:eqArr>
                      </m:e>
                    </m:d>
                  </m:oMath>
                </a14:m>
                <a:r>
                  <a:rPr lang="en-US" altLang="zh-CN" sz="1050" dirty="0">
                    <a:solidFill>
                      <a:srgbClr val="000000"/>
                    </a:solidFill>
                    <a:effectLst/>
                    <a:latin typeface="Times New Roman" panose="02020603050405020304" pitchFamily="18" charset="0"/>
                    <a:ea typeface="宋体" panose="02010600030101010101" pitchFamily="2" charset="-122"/>
                  </a:rPr>
                  <a:t> </a:t>
                </a:r>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194373" y="2032422"/>
                <a:ext cx="6179179" cy="1661417"/>
              </a:xfrm>
              <a:prstGeom prst="rect">
                <a:avLst/>
              </a:prstGeom>
              <a:blipFill rotWithShape="1">
                <a:blip r:embed="rId1"/>
                <a:stretch>
                  <a:fillRect l="-1" t="-25" r="1" b="3"/>
                </a:stretch>
              </a:blipFill>
            </p:spPr>
            <p:txBody>
              <a:bodyPr/>
              <a:lstStyle/>
              <a:p>
                <a:r>
                  <a:rPr lang="zh-CN" altLang="en-US">
                    <a:noFill/>
                  </a:rPr>
                  <a:t> </a:t>
                </a:r>
              </a:p>
            </p:txBody>
          </p:sp>
        </mc:Fallback>
      </mc:AlternateContent>
      <p:sp>
        <p:nvSpPr>
          <p:cNvPr id="10" name="文本框 9"/>
          <p:cNvSpPr txBox="1"/>
          <p:nvPr/>
        </p:nvSpPr>
        <p:spPr>
          <a:xfrm>
            <a:off x="138550" y="1043450"/>
            <a:ext cx="3430494" cy="338554"/>
          </a:xfrm>
          <a:prstGeom prst="rect">
            <a:avLst/>
          </a:prstGeom>
          <a:noFill/>
        </p:spPr>
        <p:txBody>
          <a:bodyPr wrap="square">
            <a:spAutoFit/>
          </a:bodyPr>
          <a:lstStyle/>
          <a:p>
            <a:r>
              <a:rPr lang="en-US" altLang="zh-CN" sz="1600" b="1" dirty="0">
                <a:solidFill>
                  <a:srgbClr val="000066"/>
                </a:solidFill>
                <a:latin typeface="微软雅黑" panose="020B0503020204020204" pitchFamily="34" charset="-122"/>
                <a:ea typeface="微软雅黑" panose="020B0503020204020204" pitchFamily="34" charset="-122"/>
              </a:rPr>
              <a:t>1) </a:t>
            </a:r>
            <a:r>
              <a:rPr lang="zh-CN" altLang="en-US" sz="1600" b="1" dirty="0">
                <a:solidFill>
                  <a:srgbClr val="000066"/>
                </a:solidFill>
                <a:latin typeface="微软雅黑" panose="020B0503020204020204" pitchFamily="34" charset="-122"/>
                <a:ea typeface="微软雅黑" panose="020B0503020204020204" pitchFamily="34" charset="-122"/>
              </a:rPr>
              <a:t>最大值与最小值滤波</a:t>
            </a:r>
            <a:endParaRPr lang="zh-CN" altLang="en-US" sz="1600" b="1" dirty="0"/>
          </a:p>
        </p:txBody>
      </p:sp>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11" name="文本框 10"/>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3145413"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4.6.1 </a:t>
            </a:r>
            <a:r>
              <a:rPr lang="zh-CN" altLang="en-US" sz="1600" b="1" dirty="0">
                <a:solidFill>
                  <a:srgbClr val="000066"/>
                </a:solidFill>
                <a:latin typeface="微软雅黑" panose="020B0503020204020204" pitchFamily="34" charset="-122"/>
                <a:ea typeface="微软雅黑" panose="020B0503020204020204" pitchFamily="34" charset="-122"/>
              </a:rPr>
              <a:t>图像平滑的非线性滤波</a:t>
            </a:r>
            <a:r>
              <a:rPr lang="en-US" altLang="zh-CN" sz="1600" b="1" dirty="0">
                <a:solidFill>
                  <a:srgbClr val="000066"/>
                </a:solidFill>
                <a:latin typeface="微软雅黑" panose="020B0503020204020204" pitchFamily="34" charset="-122"/>
                <a:ea typeface="微软雅黑" panose="020B0503020204020204" pitchFamily="34" charset="-122"/>
              </a:rPr>
              <a:t> </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309533" y="1472547"/>
            <a:ext cx="3948860" cy="3632234"/>
          </a:xfrm>
          <a:prstGeom prst="rect">
            <a:avLst/>
          </a:prstGeom>
        </p:spPr>
      </p:pic>
      <p:sp>
        <p:nvSpPr>
          <p:cNvPr id="5" name="文本框 4"/>
          <p:cNvSpPr txBox="1"/>
          <p:nvPr/>
        </p:nvSpPr>
        <p:spPr>
          <a:xfrm>
            <a:off x="138550" y="1043450"/>
            <a:ext cx="3430494" cy="338554"/>
          </a:xfrm>
          <a:prstGeom prst="rect">
            <a:avLst/>
          </a:prstGeom>
          <a:noFill/>
        </p:spPr>
        <p:txBody>
          <a:bodyPr wrap="square">
            <a:spAutoFit/>
          </a:bodyPr>
          <a:lstStyle/>
          <a:p>
            <a:r>
              <a:rPr lang="en-US" altLang="zh-CN" sz="1600" b="1" dirty="0">
                <a:solidFill>
                  <a:srgbClr val="000066"/>
                </a:solidFill>
                <a:latin typeface="微软雅黑" panose="020B0503020204020204" pitchFamily="34" charset="-122"/>
                <a:ea typeface="微软雅黑" panose="020B0503020204020204" pitchFamily="34" charset="-122"/>
              </a:rPr>
              <a:t>1) </a:t>
            </a:r>
            <a:r>
              <a:rPr lang="zh-CN" altLang="en-US" sz="1600" b="1" dirty="0">
                <a:solidFill>
                  <a:srgbClr val="000066"/>
                </a:solidFill>
                <a:latin typeface="微软雅黑" panose="020B0503020204020204" pitchFamily="34" charset="-122"/>
                <a:ea typeface="微软雅黑" panose="020B0503020204020204" pitchFamily="34" charset="-122"/>
              </a:rPr>
              <a:t>最大值与最小值滤波</a:t>
            </a:r>
            <a:endParaRPr lang="zh-CN" altLang="en-US" sz="1600" b="1" dirty="0"/>
          </a:p>
        </p:txBody>
      </p:sp>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5696" y="104707"/>
            <a:ext cx="29817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4.1</a:t>
            </a:r>
            <a:r>
              <a:rPr lang="zh-CN" altLang="en-US" sz="1600" b="1" dirty="0">
                <a:solidFill>
                  <a:srgbClr val="000000"/>
                </a:solidFill>
                <a:latin typeface="微软雅黑" panose="020B0503020204020204" pitchFamily="34" charset="-122"/>
                <a:ea typeface="微软雅黑" panose="020B0503020204020204" pitchFamily="34" charset="-122"/>
              </a:rPr>
              <a:t> 图像预处理的基本任务</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1293944" cy="338554"/>
          </a:xfrm>
          <a:prstGeom prst="rect">
            <a:avLst/>
          </a:prstGeom>
        </p:spPr>
        <p:txBody>
          <a:bodyPr wrap="none">
            <a:spAutoFit/>
          </a:bodyPr>
          <a:lstStyle/>
          <a:p>
            <a:pPr marL="285750" indent="-285750">
              <a:buFont typeface="Wingdings" panose="05000000000000000000" pitchFamily="2" charset="2"/>
              <a:buChar char="p"/>
            </a:pPr>
            <a:r>
              <a:rPr lang="zh-CN" altLang="en-US" sz="1600" b="1" dirty="0">
                <a:solidFill>
                  <a:srgbClr val="000066"/>
                </a:solidFill>
                <a:latin typeface="微软雅黑" panose="020B0503020204020204" pitchFamily="34" charset="-122"/>
                <a:ea typeface="微软雅黑" panose="020B0503020204020204" pitchFamily="34" charset="-122"/>
              </a:rPr>
              <a:t>图像增强</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7" name="矩形 6"/>
          <p:cNvSpPr/>
          <p:nvPr/>
        </p:nvSpPr>
        <p:spPr>
          <a:xfrm>
            <a:off x="-161925" y="1038186"/>
            <a:ext cx="6759044" cy="1843390"/>
          </a:xfrm>
          <a:prstGeom prst="rect">
            <a:avLst/>
          </a:prstGeom>
        </p:spPr>
        <p:txBody>
          <a:bodyPr wrap="square">
            <a:spAutoFit/>
          </a:bodyPr>
          <a:lstStyle/>
          <a:p>
            <a:pPr marL="732155" marR="5080">
              <a:lnSpc>
                <a:spcPct val="128000"/>
              </a:lnSpc>
              <a:spcBef>
                <a:spcPts val="435"/>
              </a:spcBef>
            </a:pPr>
            <a:r>
              <a:rPr lang="zh-CN" altLang="en-US" sz="1600" b="1" dirty="0">
                <a:solidFill>
                  <a:srgbClr val="000066"/>
                </a:solidFill>
                <a:latin typeface="微软雅黑" panose="020B0503020204020204" pitchFamily="34" charset="-122"/>
                <a:ea typeface="微软雅黑" panose="020B0503020204020204" pitchFamily="34" charset="-122"/>
              </a:rPr>
              <a:t>目的：</a:t>
            </a:r>
            <a:r>
              <a:rPr lang="zh-CN" altLang="en-US" sz="1600" dirty="0">
                <a:solidFill>
                  <a:srgbClr val="000066"/>
                </a:solidFill>
                <a:latin typeface="微软雅黑" panose="020B0503020204020204" pitchFamily="34" charset="-122"/>
                <a:ea typeface="微软雅黑" panose="020B0503020204020204" pitchFamily="34" charset="-122"/>
              </a:rPr>
              <a:t>能够更清晰地查看和评估图像中包含的视觉信息</a:t>
            </a:r>
            <a:endParaRPr lang="en-US" altLang="zh-CN" sz="1600" dirty="0">
              <a:solidFill>
                <a:srgbClr val="000066"/>
              </a:solidFill>
              <a:latin typeface="微软雅黑" panose="020B0503020204020204" pitchFamily="34" charset="-122"/>
              <a:ea typeface="微软雅黑" panose="020B0503020204020204" pitchFamily="34" charset="-122"/>
            </a:endParaRPr>
          </a:p>
          <a:p>
            <a:pPr marL="732155" marR="5080">
              <a:lnSpc>
                <a:spcPct val="128000"/>
              </a:lnSpc>
              <a:spcBef>
                <a:spcPts val="435"/>
              </a:spcBef>
            </a:pPr>
            <a:endParaRPr lang="en-US" altLang="zh-CN" sz="1600" dirty="0">
              <a:solidFill>
                <a:srgbClr val="000066"/>
              </a:solidFill>
              <a:latin typeface="微软雅黑" panose="020B0503020204020204" pitchFamily="34" charset="-122"/>
              <a:ea typeface="微软雅黑" panose="020B0503020204020204" pitchFamily="34" charset="-122"/>
            </a:endParaRPr>
          </a:p>
          <a:p>
            <a:pPr marL="732155" marR="5080">
              <a:lnSpc>
                <a:spcPct val="128000"/>
              </a:lnSpc>
              <a:spcBef>
                <a:spcPts val="435"/>
              </a:spcBef>
            </a:pPr>
            <a:r>
              <a:rPr lang="zh-CN" altLang="en-US" sz="1600" b="1" dirty="0">
                <a:solidFill>
                  <a:srgbClr val="000066"/>
                </a:solidFill>
                <a:latin typeface="微软雅黑" panose="020B0503020204020204" pitchFamily="34" charset="-122"/>
                <a:ea typeface="微软雅黑" panose="020B0503020204020204" pitchFamily="34" charset="-122"/>
              </a:rPr>
              <a:t>条件：</a:t>
            </a:r>
            <a:r>
              <a:rPr lang="zh-CN" altLang="en-US" sz="1600" dirty="0">
                <a:solidFill>
                  <a:srgbClr val="000066"/>
                </a:solidFill>
                <a:latin typeface="微软雅黑" panose="020B0503020204020204" pitchFamily="34" charset="-122"/>
                <a:ea typeface="微软雅黑" panose="020B0503020204020204" pitchFamily="34" charset="-122"/>
              </a:rPr>
              <a:t>要提取、强调或还原的信息必须存在于图像中</a:t>
            </a:r>
            <a:endParaRPr lang="en-US" altLang="zh-CN" sz="1600" dirty="0">
              <a:solidFill>
                <a:srgbClr val="000066"/>
              </a:solidFill>
              <a:latin typeface="微软雅黑" panose="020B0503020204020204" pitchFamily="34" charset="-122"/>
              <a:ea typeface="微软雅黑" panose="020B0503020204020204" pitchFamily="34" charset="-122"/>
            </a:endParaRPr>
          </a:p>
          <a:p>
            <a:pPr marL="732155" marR="5080">
              <a:lnSpc>
                <a:spcPct val="128000"/>
              </a:lnSpc>
              <a:spcBef>
                <a:spcPts val="435"/>
              </a:spcBef>
            </a:pPr>
            <a:endParaRPr lang="en-US" altLang="zh-CN" sz="1600" dirty="0">
              <a:solidFill>
                <a:srgbClr val="000066"/>
              </a:solidFill>
              <a:latin typeface="微软雅黑" panose="020B0503020204020204" pitchFamily="34" charset="-122"/>
              <a:ea typeface="微软雅黑" panose="020B0503020204020204" pitchFamily="34" charset="-122"/>
            </a:endParaRPr>
          </a:p>
          <a:p>
            <a:pPr marL="732155" marR="5080">
              <a:lnSpc>
                <a:spcPct val="128000"/>
              </a:lnSpc>
              <a:spcBef>
                <a:spcPts val="435"/>
              </a:spcBef>
            </a:pPr>
            <a:r>
              <a:rPr lang="zh-CN" altLang="en-US" sz="1600" dirty="0">
                <a:solidFill>
                  <a:srgbClr val="000066"/>
                </a:solidFill>
                <a:latin typeface="微软雅黑" panose="020B0503020204020204" pitchFamily="34" charset="-122"/>
                <a:ea typeface="微软雅黑" panose="020B0503020204020204" pitchFamily="34" charset="-122"/>
              </a:rPr>
              <a:t>性能评价是</a:t>
            </a:r>
            <a:r>
              <a:rPr lang="zh-CN" altLang="en-US" sz="1600" b="1" dirty="0">
                <a:solidFill>
                  <a:srgbClr val="000066"/>
                </a:solidFill>
                <a:latin typeface="微软雅黑" panose="020B0503020204020204" pitchFamily="34" charset="-122"/>
                <a:ea typeface="微软雅黑" panose="020B0503020204020204" pitchFamily="34" charset="-122"/>
              </a:rPr>
              <a:t>主观</a:t>
            </a:r>
            <a:r>
              <a:rPr lang="zh-CN" altLang="en-US" sz="1600" dirty="0">
                <a:solidFill>
                  <a:srgbClr val="000066"/>
                </a:solidFill>
                <a:latin typeface="微软雅黑" panose="020B0503020204020204" pitchFamily="34" charset="-122"/>
                <a:ea typeface="微软雅黑" panose="020B0503020204020204" pitchFamily="34" charset="-122"/>
              </a:rPr>
              <a:t>的</a:t>
            </a:r>
            <a:endParaRPr lang="en-US" altLang="zh-CN" sz="1600" dirty="0">
              <a:solidFill>
                <a:srgbClr val="000066"/>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646023" y="2972479"/>
            <a:ext cx="3790950" cy="2047875"/>
          </a:xfrm>
          <a:prstGeom prst="rect">
            <a:avLst/>
          </a:prstGeom>
        </p:spPr>
      </p:pic>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5" name="文本框 4"/>
          <p:cNvSpPr txBox="1"/>
          <p:nvPr/>
        </p:nvSpPr>
        <p:spPr>
          <a:xfrm>
            <a:off x="5554828" y="170895"/>
            <a:ext cx="10061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预处理</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3145413"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4.6.1 </a:t>
            </a:r>
            <a:r>
              <a:rPr lang="zh-CN" altLang="en-US" sz="1600" b="1" dirty="0">
                <a:solidFill>
                  <a:srgbClr val="000066"/>
                </a:solidFill>
                <a:latin typeface="微软雅黑" panose="020B0503020204020204" pitchFamily="34" charset="-122"/>
                <a:ea typeface="微软雅黑" panose="020B0503020204020204" pitchFamily="34" charset="-122"/>
              </a:rPr>
              <a:t>图像平滑的非线性滤波</a:t>
            </a:r>
            <a:r>
              <a:rPr lang="en-US" altLang="zh-CN" sz="1600" b="1" dirty="0">
                <a:solidFill>
                  <a:srgbClr val="000066"/>
                </a:solidFill>
                <a:latin typeface="微软雅黑" panose="020B0503020204020204" pitchFamily="34" charset="-122"/>
                <a:ea typeface="微软雅黑" panose="020B0503020204020204" pitchFamily="34" charset="-122"/>
              </a:rPr>
              <a:t> </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536020" y="1684935"/>
            <a:ext cx="5785959" cy="2425347"/>
          </a:xfrm>
          <a:prstGeom prst="rect">
            <a:avLst/>
          </a:prstGeom>
        </p:spPr>
      </p:pic>
      <mc:AlternateContent xmlns:mc="http://schemas.openxmlformats.org/markup-compatibility/2006">
        <mc:Choice xmlns:a14="http://schemas.microsoft.com/office/drawing/2010/main" Requires="a14">
          <p:sp>
            <p:nvSpPr>
              <p:cNvPr id="9" name="文本框 8"/>
              <p:cNvSpPr txBox="1"/>
              <p:nvPr/>
            </p:nvSpPr>
            <p:spPr>
              <a:xfrm>
                <a:off x="325940" y="4291258"/>
                <a:ext cx="6409543" cy="527773"/>
              </a:xfrm>
              <a:prstGeom prst="rect">
                <a:avLst/>
              </a:prstGeom>
              <a:noFill/>
            </p:spPr>
            <p:txBody>
              <a:bodyPr wrap="square">
                <a:spAutoFit/>
              </a:bodyPr>
              <a:lstStyle/>
              <a:p>
                <a14:m>
                  <m:oMath xmlns:m="http://schemas.openxmlformats.org/officeDocument/2006/math">
                    <m:r>
                      <a:rPr lang="en-US" altLang="zh-CN"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𝑀𝑎𝑥</m:t>
                    </m:r>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𝑀𝑖𝑛</m:t>
                        </m:r>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𝑀𝑖𝑛</m:t>
                            </m:r>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𝑀𝑎𝑥</m:t>
                                </m:r>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sub>
                                    </m:sSub>
                                  </m:e>
                                </m:d>
                              </m:e>
                            </m:d>
                          </m:e>
                        </m:d>
                      </m:e>
                    </m:d>
                  </m:oMath>
                </a14:m>
                <a:r>
                  <a:rPr lang="zh-CN" altLang="zh-CN" sz="16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滤波可以取得较好地去除盐椒噪声的效果</a:t>
                </a:r>
                <a:endParaRPr lang="zh-CN" altLang="en-US" sz="1600" dirty="0"/>
              </a:p>
            </p:txBody>
          </p:sp>
        </mc:Choice>
        <mc:Fallback>
          <p:sp>
            <p:nvSpPr>
              <p:cNvPr id="9" name="文本框 8"/>
              <p:cNvSpPr txBox="1">
                <a:spLocks noRot="1" noChangeAspect="1" noMove="1" noResize="1" noEditPoints="1" noAdjustHandles="1" noChangeArrowheads="1" noChangeShapeType="1" noTextEdit="1"/>
              </p:cNvSpPr>
              <p:nvPr/>
            </p:nvSpPr>
            <p:spPr>
              <a:xfrm>
                <a:off x="325940" y="4291258"/>
                <a:ext cx="6409543" cy="527773"/>
              </a:xfrm>
              <a:prstGeom prst="rect">
                <a:avLst/>
              </a:prstGeom>
              <a:blipFill rotWithShape="1">
                <a:blip r:embed="rId2"/>
                <a:stretch>
                  <a:fillRect l="-3" t="-107" r="1" b="3"/>
                </a:stretch>
              </a:blipFill>
            </p:spPr>
            <p:txBody>
              <a:bodyPr/>
              <a:lstStyle/>
              <a:p>
                <a:r>
                  <a:rPr lang="zh-CN" altLang="en-US">
                    <a:noFill/>
                  </a:rPr>
                  <a:t> </a:t>
                </a:r>
              </a:p>
            </p:txBody>
          </p:sp>
        </mc:Fallback>
      </mc:AlternateContent>
      <p:sp>
        <p:nvSpPr>
          <p:cNvPr id="10" name="文本框 9"/>
          <p:cNvSpPr txBox="1"/>
          <p:nvPr/>
        </p:nvSpPr>
        <p:spPr>
          <a:xfrm>
            <a:off x="138550" y="1043450"/>
            <a:ext cx="3430494" cy="338554"/>
          </a:xfrm>
          <a:prstGeom prst="rect">
            <a:avLst/>
          </a:prstGeom>
          <a:noFill/>
        </p:spPr>
        <p:txBody>
          <a:bodyPr wrap="square">
            <a:spAutoFit/>
          </a:bodyPr>
          <a:lstStyle/>
          <a:p>
            <a:r>
              <a:rPr lang="en-US" altLang="zh-CN" sz="1600" b="1" dirty="0">
                <a:solidFill>
                  <a:srgbClr val="000066"/>
                </a:solidFill>
                <a:latin typeface="微软雅黑" panose="020B0503020204020204" pitchFamily="34" charset="-122"/>
                <a:ea typeface="微软雅黑" panose="020B0503020204020204" pitchFamily="34" charset="-122"/>
              </a:rPr>
              <a:t>1) </a:t>
            </a:r>
            <a:r>
              <a:rPr lang="zh-CN" altLang="en-US" sz="1600" b="1" dirty="0">
                <a:solidFill>
                  <a:srgbClr val="000066"/>
                </a:solidFill>
                <a:latin typeface="微软雅黑" panose="020B0503020204020204" pitchFamily="34" charset="-122"/>
                <a:ea typeface="微软雅黑" panose="020B0503020204020204" pitchFamily="34" charset="-122"/>
              </a:rPr>
              <a:t>最大值与最小值滤波</a:t>
            </a:r>
            <a:endParaRPr lang="zh-CN" altLang="en-US" sz="1600" b="1" dirty="0"/>
          </a:p>
        </p:txBody>
      </p:sp>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11" name="文本框 10"/>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3145413"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4.6.1 </a:t>
            </a:r>
            <a:r>
              <a:rPr lang="zh-CN" altLang="en-US" sz="1600" b="1" dirty="0">
                <a:solidFill>
                  <a:srgbClr val="000066"/>
                </a:solidFill>
                <a:latin typeface="微软雅黑" panose="020B0503020204020204" pitchFamily="34" charset="-122"/>
                <a:ea typeface="微软雅黑" panose="020B0503020204020204" pitchFamily="34" charset="-122"/>
              </a:rPr>
              <a:t>图像平滑的非线性滤波</a:t>
            </a:r>
            <a:r>
              <a:rPr lang="en-US" altLang="zh-CN" sz="1600" b="1" dirty="0">
                <a:solidFill>
                  <a:srgbClr val="000066"/>
                </a:solidFill>
                <a:latin typeface="微软雅黑" panose="020B0503020204020204" pitchFamily="34" charset="-122"/>
                <a:ea typeface="微软雅黑" panose="020B0503020204020204" pitchFamily="34" charset="-122"/>
              </a:rPr>
              <a:t> </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38550" y="1103215"/>
            <a:ext cx="3430494" cy="369332"/>
          </a:xfrm>
          <a:prstGeom prst="rect">
            <a:avLst/>
          </a:prstGeom>
          <a:noFill/>
        </p:spPr>
        <p:txBody>
          <a:bodyPr wrap="square">
            <a:spAutoFit/>
          </a:bodyPr>
          <a:lstStyle/>
          <a:p>
            <a:r>
              <a:rPr lang="en-US" altLang="zh-CN" sz="1800" b="1" dirty="0">
                <a:solidFill>
                  <a:srgbClr val="000066"/>
                </a:solidFill>
                <a:latin typeface="微软雅黑" panose="020B0503020204020204" pitchFamily="34" charset="-122"/>
                <a:ea typeface="微软雅黑" panose="020B0503020204020204" pitchFamily="34" charset="-122"/>
              </a:rPr>
              <a:t>2) </a:t>
            </a:r>
            <a:r>
              <a:rPr lang="zh-CN" altLang="en-US" sz="1800" b="1" dirty="0">
                <a:solidFill>
                  <a:srgbClr val="000066"/>
                </a:solidFill>
                <a:latin typeface="微软雅黑" panose="020B0503020204020204" pitchFamily="34" charset="-122"/>
                <a:ea typeface="微软雅黑" panose="020B0503020204020204" pitchFamily="34" charset="-122"/>
              </a:rPr>
              <a:t>中值滤波</a:t>
            </a:r>
            <a:endParaRPr lang="zh-CN" altLang="en-US" dirty="0"/>
          </a:p>
        </p:txBody>
      </p:sp>
      <mc:AlternateContent xmlns:mc="http://schemas.openxmlformats.org/markup-compatibility/2006">
        <mc:Choice xmlns:a14="http://schemas.microsoft.com/office/drawing/2010/main" Requires="a14">
          <p:sp>
            <p:nvSpPr>
              <p:cNvPr id="9" name="文本框 8"/>
              <p:cNvSpPr txBox="1"/>
              <p:nvPr/>
            </p:nvSpPr>
            <p:spPr>
              <a:xfrm>
                <a:off x="926245" y="1628479"/>
                <a:ext cx="4524188" cy="40011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bar>
                        <m:barPr>
                          <m:pos m:val="top"/>
                          <m:ctrlPr>
                            <a:rPr lang="zh-CN" altLang="en-US" i="1" smtClean="0">
                              <a:solidFill>
                                <a:srgbClr val="836967"/>
                              </a:solidFill>
                              <a:latin typeface="Cambria Math" panose="02040503050406030204" pitchFamily="18" charset="0"/>
                            </a:rPr>
                          </m:ctrlPr>
                        </m:barPr>
                        <m:e>
                          <m:r>
                            <a:rPr lang="zh-CN" altLang="en-US" i="1">
                              <a:latin typeface="Cambria Math" panose="02040503050406030204" pitchFamily="18" charset="0"/>
                            </a:rPr>
                            <m:t>𝐼</m:t>
                          </m:r>
                        </m:e>
                      </m:ba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e>
                      </m:d>
                      <m:r>
                        <a:rPr lang="zh-CN" altLang="en-US" i="0">
                          <a:latin typeface="Cambria Math" panose="02040503050406030204" pitchFamily="18" charset="0"/>
                        </a:rPr>
                        <m:t>=</m:t>
                      </m:r>
                      <m:r>
                        <a:rPr lang="zh-CN" altLang="en-US" i="1">
                          <a:latin typeface="Cambria Math" panose="02040503050406030204" pitchFamily="18" charset="0"/>
                        </a:rPr>
                        <m:t>𝑀𝑒𝑑𝑖𝑢𝑚</m:t>
                      </m:r>
                      <m:d>
                        <m:dPr>
                          <m:ctrlPr>
                            <a:rPr lang="zh-CN" altLang="en-US" i="1">
                              <a:solidFill>
                                <a:srgbClr val="836967"/>
                              </a:solidFill>
                              <a:latin typeface="Cambria Math" panose="02040503050406030204" pitchFamily="18" charset="0"/>
                            </a:rPr>
                          </m:ctrlPr>
                        </m:dPr>
                        <m:e>
                          <m:d>
                            <m:dPr>
                              <m:begChr m:val="{"/>
                              <m:endChr m:val="}"/>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𝐼</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𝑚</m:t>
                                  </m:r>
                                  <m:r>
                                    <a:rPr lang="zh-CN" altLang="en-US" i="0">
                                      <a:latin typeface="Cambria Math" panose="02040503050406030204" pitchFamily="18" charset="0"/>
                                    </a:rPr>
                                    <m:t>,</m:t>
                                  </m:r>
                                  <m:r>
                                    <a:rPr lang="zh-CN" altLang="en-US" i="1">
                                      <a:latin typeface="Cambria Math" panose="02040503050406030204" pitchFamily="18" charset="0"/>
                                    </a:rPr>
                                    <m:t>𝑛</m:t>
                                  </m:r>
                                </m:e>
                              </m:d>
                              <m:d>
                                <m:dPr>
                                  <m:begChr m:val="|"/>
                                  <m:endChr m:val=""/>
                                  <m:ctrlPr>
                                    <a:rPr lang="zh-CN" altLang="en-US" i="1">
                                      <a:solidFill>
                                        <a:srgbClr val="836967"/>
                                      </a:solidFill>
                                      <a:latin typeface="Cambria Math" panose="02040503050406030204" pitchFamily="18" charset="0"/>
                                    </a:rPr>
                                  </m:ctrlPr>
                                </m:dPr>
                                <m:e>
                                  <m:d>
                                    <m:dPr>
                                      <m:sepChr m:val=","/>
                                      <m:ctrlPr>
                                        <a:rPr lang="zh-CN" altLang="en-US" i="1">
                                          <a:latin typeface="Cambria Math" panose="02040503050406030204" pitchFamily="18" charset="0"/>
                                        </a:rPr>
                                      </m:ctrlPr>
                                    </m:dPr>
                                    <m:e>
                                      <m:r>
                                        <a:rPr lang="zh-CN" altLang="en-US" i="1">
                                          <a:latin typeface="Cambria Math" panose="02040503050406030204" pitchFamily="18" charset="0"/>
                                        </a:rPr>
                                        <m:t>𝑚</m:t>
                                      </m:r>
                                    </m:e>
                                    <m:e>
                                      <m:r>
                                        <a:rPr lang="zh-CN" altLang="en-US" i="1">
                                          <a:latin typeface="Cambria Math" panose="02040503050406030204" pitchFamily="18" charset="0"/>
                                        </a:rPr>
                                        <m:t>𝑛</m:t>
                                      </m:r>
                                    </m:e>
                                  </m:d>
                                  <m:r>
                                    <a:rPr lang="zh-CN" altLang="en-US" i="0">
                                      <a:latin typeface="Cambria Math" panose="02040503050406030204" pitchFamily="18" charset="0"/>
                                    </a:rPr>
                                    <m:t>∈</m:t>
                                  </m:r>
                                  <m:r>
                                    <a:rPr lang="zh-CN" altLang="en-US" i="1">
                                      <a:latin typeface="Cambria Math" panose="02040503050406030204" pitchFamily="18" charset="0"/>
                                    </a:rPr>
                                    <m:t>𝑁</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e>
                                  </m:d>
                                </m:e>
                              </m:d>
                            </m:e>
                          </m:d>
                        </m:e>
                      </m:d>
                    </m:oMath>
                  </m:oMathPara>
                </a14:m>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926245" y="1628479"/>
                <a:ext cx="4524188" cy="400110"/>
              </a:xfrm>
              <a:prstGeom prst="rect">
                <a:avLst/>
              </a:prstGeom>
              <a:blipFill rotWithShape="1">
                <a:blip r:embed="rId1"/>
                <a:stretch>
                  <a:fillRect l="-9" t="-85" r="5" b="100"/>
                </a:stretch>
              </a:blipFill>
            </p:spPr>
            <p:txBody>
              <a:bodyPr/>
              <a:lstStyle/>
              <a:p>
                <a:r>
                  <a:rPr lang="zh-CN" altLang="en-US">
                    <a:noFill/>
                  </a:rPr>
                  <a:t> </a:t>
                </a:r>
              </a:p>
            </p:txBody>
          </p:sp>
        </mc:Fallback>
      </mc:AlternateContent>
      <p:pic>
        <p:nvPicPr>
          <p:cNvPr id="10" name="图片 9"/>
          <p:cNvPicPr>
            <a:picLocks noChangeAspect="1"/>
          </p:cNvPicPr>
          <p:nvPr/>
        </p:nvPicPr>
        <p:blipFill>
          <a:blip r:embed="rId2"/>
          <a:stretch>
            <a:fillRect/>
          </a:stretch>
        </p:blipFill>
        <p:spPr>
          <a:xfrm>
            <a:off x="791409" y="2564489"/>
            <a:ext cx="5275182" cy="1475796"/>
          </a:xfrm>
          <a:prstGeom prst="rect">
            <a:avLst/>
          </a:prstGeom>
        </p:spPr>
      </p:pic>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11" name="文本框 10"/>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3145413"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4.6.1 </a:t>
            </a:r>
            <a:r>
              <a:rPr lang="zh-CN" altLang="en-US" sz="1600" b="1" dirty="0">
                <a:solidFill>
                  <a:srgbClr val="000066"/>
                </a:solidFill>
                <a:latin typeface="微软雅黑" panose="020B0503020204020204" pitchFamily="34" charset="-122"/>
                <a:ea typeface="微软雅黑" panose="020B0503020204020204" pitchFamily="34" charset="-122"/>
              </a:rPr>
              <a:t>图像平滑的非线性滤波</a:t>
            </a:r>
            <a:r>
              <a:rPr lang="en-US" altLang="zh-CN" sz="1600" b="1" dirty="0">
                <a:solidFill>
                  <a:srgbClr val="000066"/>
                </a:solidFill>
                <a:latin typeface="微软雅黑" panose="020B0503020204020204" pitchFamily="34" charset="-122"/>
                <a:ea typeface="微软雅黑" panose="020B0503020204020204" pitchFamily="34" charset="-122"/>
              </a:rPr>
              <a:t> </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38550" y="1103215"/>
            <a:ext cx="3430494" cy="369332"/>
          </a:xfrm>
          <a:prstGeom prst="rect">
            <a:avLst/>
          </a:prstGeom>
          <a:noFill/>
        </p:spPr>
        <p:txBody>
          <a:bodyPr wrap="square">
            <a:spAutoFit/>
          </a:bodyPr>
          <a:lstStyle/>
          <a:p>
            <a:r>
              <a:rPr lang="en-US" altLang="zh-CN" sz="1800" b="1" dirty="0">
                <a:solidFill>
                  <a:srgbClr val="000066"/>
                </a:solidFill>
                <a:latin typeface="微软雅黑" panose="020B0503020204020204" pitchFamily="34" charset="-122"/>
                <a:ea typeface="微软雅黑" panose="020B0503020204020204" pitchFamily="34" charset="-122"/>
              </a:rPr>
              <a:t>2) </a:t>
            </a:r>
            <a:r>
              <a:rPr lang="zh-CN" altLang="en-US" sz="1800" b="1" dirty="0">
                <a:solidFill>
                  <a:srgbClr val="000066"/>
                </a:solidFill>
                <a:latin typeface="微软雅黑" panose="020B0503020204020204" pitchFamily="34" charset="-122"/>
                <a:ea typeface="微软雅黑" panose="020B0503020204020204" pitchFamily="34" charset="-122"/>
              </a:rPr>
              <a:t>中值滤波</a:t>
            </a:r>
            <a:endParaRPr lang="zh-CN" altLang="en-US" dirty="0"/>
          </a:p>
        </p:txBody>
      </p:sp>
      <p:pic>
        <p:nvPicPr>
          <p:cNvPr id="5" name="图片 4"/>
          <p:cNvPicPr>
            <a:picLocks noChangeAspect="1"/>
          </p:cNvPicPr>
          <p:nvPr/>
        </p:nvPicPr>
        <p:blipFill>
          <a:blip r:embed="rId1"/>
          <a:stretch>
            <a:fillRect/>
          </a:stretch>
        </p:blipFill>
        <p:spPr>
          <a:xfrm>
            <a:off x="1278717" y="1485246"/>
            <a:ext cx="4010491" cy="1873993"/>
          </a:xfrm>
          <a:prstGeom prst="rect">
            <a:avLst/>
          </a:prstGeom>
        </p:spPr>
      </p:pic>
      <mc:AlternateContent xmlns:mc="http://schemas.openxmlformats.org/markup-compatibility/2006">
        <mc:Choice xmlns:a14="http://schemas.microsoft.com/office/drawing/2010/main" Requires="a14">
          <p:sp>
            <p:nvSpPr>
              <p:cNvPr id="7" name="文本框 6"/>
              <p:cNvSpPr txBox="1"/>
              <p:nvPr/>
            </p:nvSpPr>
            <p:spPr>
              <a:xfrm>
                <a:off x="319632" y="3412421"/>
                <a:ext cx="6350109" cy="1554272"/>
              </a:xfrm>
              <a:prstGeom prst="rect">
                <a:avLst/>
              </a:prstGeom>
              <a:noFill/>
            </p:spPr>
            <p:txBody>
              <a:bodyPr wrap="square">
                <a:spAutoFit/>
              </a:bodyPr>
              <a:lstStyle/>
              <a:p>
                <a:r>
                  <a:rPr lang="zh-CN" altLang="zh-CN" sz="1600" b="1" dirty="0">
                    <a:solidFill>
                      <a:srgbClr val="000066"/>
                    </a:solidFill>
                    <a:latin typeface="微软雅黑" panose="020B0503020204020204" pitchFamily="34" charset="-122"/>
                    <a:ea typeface="微软雅黑" panose="020B0503020204020204" pitchFamily="34" charset="-122"/>
                  </a:rPr>
                  <a:t>算法特点与复杂度</a:t>
                </a:r>
                <a:r>
                  <a:rPr lang="en-US" altLang="zh-CN"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a:p>
                <a:endParaRPr lang="en-US" altLang="zh-CN" sz="1600"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sz="1400" dirty="0">
                    <a:solidFill>
                      <a:srgbClr val="000066"/>
                    </a:solidFill>
                    <a:latin typeface="微软雅黑" panose="020B0503020204020204" pitchFamily="34" charset="-122"/>
                    <a:ea typeface="微软雅黑" panose="020B0503020204020204" pitchFamily="34" charset="-122"/>
                  </a:rPr>
                  <a:t>中值滤波器是非线性滤波</a:t>
                </a:r>
                <a:r>
                  <a:rPr lang="zh-CN" altLang="zh-CN" sz="1400" dirty="0" smtClean="0">
                    <a:solidFill>
                      <a:srgbClr val="000066"/>
                    </a:solidFill>
                    <a:latin typeface="微软雅黑" panose="020B0503020204020204" pitchFamily="34" charset="-122"/>
                    <a:ea typeface="微软雅黑" panose="020B0503020204020204" pitchFamily="34" charset="-122"/>
                  </a:rPr>
                  <a:t>器</a:t>
                </a:r>
                <a:endParaRPr lang="en-US" altLang="zh-CN" sz="1400"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solidFill>
                      <a:srgbClr val="000066"/>
                    </a:solidFill>
                    <a:latin typeface="微软雅黑" panose="020B0503020204020204" pitchFamily="34" charset="-122"/>
                    <a:ea typeface="微软雅黑" panose="020B0503020204020204" pitchFamily="34" charset="-122"/>
                  </a:rPr>
                  <a:t>对于</a:t>
                </a:r>
                <a:r>
                  <a:rPr lang="zh-CN" altLang="zh-CN" sz="1400" dirty="0">
                    <a:solidFill>
                      <a:srgbClr val="000066"/>
                    </a:solidFill>
                    <a:latin typeface="微软雅黑" panose="020B0503020204020204" pitchFamily="34" charset="-122"/>
                    <a:ea typeface="微软雅黑" panose="020B0503020204020204" pitchFamily="34" charset="-122"/>
                  </a:rPr>
                  <a:t>一幅</a:t>
                </a:r>
                <a14:m>
                  <m:oMath xmlns:m="http://schemas.openxmlformats.org/officeDocument/2006/math">
                    <m:r>
                      <a:rPr lang="en-US" altLang="zh-CN" sz="1400" i="1">
                        <a:latin typeface="Cambria Math" panose="02040503050406030204" pitchFamily="18" charset="0"/>
                      </a:rPr>
                      <m:t>𝑛</m:t>
                    </m:r>
                    <m:r>
                      <a:rPr lang="en-US" altLang="zh-CN" sz="1400" i="1">
                        <a:latin typeface="Cambria Math" panose="02040503050406030204" pitchFamily="18" charset="0"/>
                      </a:rPr>
                      <m:t>×</m:t>
                    </m:r>
                    <m:r>
                      <a:rPr lang="en-US" altLang="zh-CN" sz="1400" i="1">
                        <a:latin typeface="Cambria Math" panose="02040503050406030204" pitchFamily="18" charset="0"/>
                      </a:rPr>
                      <m:t>𝑛</m:t>
                    </m:r>
                  </m:oMath>
                </a14:m>
                <a:r>
                  <a:rPr lang="zh-CN" altLang="zh-CN" sz="1400" dirty="0">
                    <a:solidFill>
                      <a:srgbClr val="000066"/>
                    </a:solidFill>
                    <a:latin typeface="微软雅黑" panose="020B0503020204020204" pitchFamily="34" charset="-122"/>
                    <a:ea typeface="微软雅黑" panose="020B0503020204020204" pitchFamily="34" charset="-122"/>
                  </a:rPr>
                  <a:t>的图像，滤波器窗口大小为</a:t>
                </a:r>
                <a14:m>
                  <m:oMath xmlns:m="http://schemas.openxmlformats.org/officeDocument/2006/math">
                    <m:r>
                      <a:rPr lang="en-US" altLang="zh-CN" sz="1400" i="1">
                        <a:latin typeface="Cambria Math" panose="02040503050406030204" pitchFamily="18" charset="0"/>
                      </a:rPr>
                      <m:t>𝑘</m:t>
                    </m:r>
                    <m:r>
                      <a:rPr lang="en-US" altLang="zh-CN" sz="1400" i="1">
                        <a:latin typeface="Cambria Math" panose="02040503050406030204" pitchFamily="18" charset="0"/>
                      </a:rPr>
                      <m:t>×</m:t>
                    </m:r>
                    <m:r>
                      <a:rPr lang="en-US" altLang="zh-CN" sz="1400" i="1">
                        <a:latin typeface="Cambria Math" panose="02040503050406030204" pitchFamily="18" charset="0"/>
                      </a:rPr>
                      <m:t>𝑘</m:t>
                    </m:r>
                    <m:r>
                      <a:rPr lang="en-US" altLang="zh-CN" sz="1400" i="1">
                        <a:latin typeface="Cambria Math" panose="02040503050406030204" pitchFamily="18" charset="0"/>
                      </a:rPr>
                      <m:t> </m:t>
                    </m:r>
                  </m:oMath>
                </a14:m>
                <a:r>
                  <a:rPr lang="zh-CN" altLang="zh-CN" sz="1400" dirty="0">
                    <a:solidFill>
                      <a:srgbClr val="000066"/>
                    </a:solidFill>
                    <a:latin typeface="微软雅黑" panose="020B0503020204020204" pitchFamily="34" charset="-122"/>
                    <a:ea typeface="微软雅黑" panose="020B0503020204020204" pitchFamily="34" charset="-122"/>
                  </a:rPr>
                  <a:t>，其算法复杂度为</a:t>
                </a:r>
                <a14:m>
                  <m:oMath xmlns:m="http://schemas.openxmlformats.org/officeDocument/2006/math">
                    <m:r>
                      <a:rPr lang="en-US" altLang="zh-CN" sz="1400" i="1">
                        <a:latin typeface="Cambria Math" panose="02040503050406030204" pitchFamily="18" charset="0"/>
                      </a:rPr>
                      <m:t>𝑂</m:t>
                    </m:r>
                    <m:d>
                      <m:dPr>
                        <m:ctrlPr>
                          <a:rPr lang="zh-CN" altLang="zh-CN" sz="1400" i="1">
                            <a:latin typeface="Cambria Math" panose="02040503050406030204" pitchFamily="18" charset="0"/>
                          </a:rPr>
                        </m:ctrlPr>
                      </m:dPr>
                      <m:e>
                        <m:sSup>
                          <m:sSupPr>
                            <m:ctrlPr>
                              <a:rPr lang="zh-CN" altLang="zh-CN" sz="1400" i="1">
                                <a:latin typeface="Cambria Math" panose="02040503050406030204" pitchFamily="18" charset="0"/>
                              </a:rPr>
                            </m:ctrlPr>
                          </m:sSupPr>
                          <m:e>
                            <m:r>
                              <a:rPr lang="en-US" altLang="zh-CN" sz="1400" i="1">
                                <a:latin typeface="Cambria Math" panose="02040503050406030204" pitchFamily="18" charset="0"/>
                              </a:rPr>
                              <m:t>𝑘</m:t>
                            </m:r>
                          </m:e>
                          <m:sup>
                            <m:r>
                              <a:rPr lang="en-US" altLang="zh-CN" sz="1400" i="1">
                                <a:latin typeface="Cambria Math" panose="02040503050406030204" pitchFamily="18" charset="0"/>
                              </a:rPr>
                              <m:t>2</m:t>
                            </m:r>
                          </m:sup>
                        </m:sSup>
                        <m:sSup>
                          <m:sSupPr>
                            <m:ctrlPr>
                              <a:rPr lang="zh-CN" altLang="zh-CN" sz="1400" i="1">
                                <a:latin typeface="Cambria Math" panose="02040503050406030204" pitchFamily="18" charset="0"/>
                              </a:rPr>
                            </m:ctrlPr>
                          </m:sSupPr>
                          <m:e>
                            <m:r>
                              <a:rPr lang="en-US" altLang="zh-CN" sz="1400" i="1">
                                <a:latin typeface="Cambria Math" panose="02040503050406030204" pitchFamily="18" charset="0"/>
                              </a:rPr>
                              <m:t>𝑛</m:t>
                            </m:r>
                          </m:e>
                          <m:sup>
                            <m:r>
                              <a:rPr lang="en-US" altLang="zh-CN" sz="1400" i="1">
                                <a:latin typeface="Cambria Math" panose="02040503050406030204" pitchFamily="18" charset="0"/>
                              </a:rPr>
                              <m:t>2</m:t>
                            </m:r>
                          </m:sup>
                        </m:sSup>
                      </m:e>
                    </m:d>
                    <m:r>
                      <a:rPr lang="en-US" altLang="zh-CN" sz="1400" i="1">
                        <a:latin typeface="Cambria Math" panose="02040503050406030204" pitchFamily="18" charset="0"/>
                      </a:rPr>
                      <m:t> </m:t>
                    </m:r>
                  </m:oMath>
                </a14:m>
                <a:endParaRPr lang="en-US" altLang="zh-CN" sz="1400"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sz="1400" dirty="0">
                    <a:solidFill>
                      <a:srgbClr val="000066"/>
                    </a:solidFill>
                    <a:latin typeface="微软雅黑" panose="020B0503020204020204" pitchFamily="34" charset="-122"/>
                    <a:ea typeface="微软雅黑" panose="020B0503020204020204" pitchFamily="34" charset="-122"/>
                  </a:rPr>
                  <a:t>如果采取快速全排序算法，算法复杂度可以降低至</a:t>
                </a:r>
                <a14:m>
                  <m:oMath xmlns:m="http://schemas.openxmlformats.org/officeDocument/2006/math">
                    <m:r>
                      <a:rPr lang="en-US" altLang="zh-CN" sz="1400" i="1">
                        <a:latin typeface="Cambria Math" panose="02040503050406030204" pitchFamily="18" charset="0"/>
                      </a:rPr>
                      <m:t>𝑂</m:t>
                    </m:r>
                    <m:d>
                      <m:dPr>
                        <m:ctrlPr>
                          <a:rPr lang="zh-CN" altLang="zh-CN" sz="1400" i="1">
                            <a:latin typeface="Cambria Math" panose="02040503050406030204" pitchFamily="18" charset="0"/>
                          </a:rPr>
                        </m:ctrlPr>
                      </m:dPr>
                      <m:e>
                        <m:sSup>
                          <m:sSupPr>
                            <m:ctrlPr>
                              <a:rPr lang="zh-CN" altLang="zh-CN" sz="1400" i="1">
                                <a:latin typeface="Cambria Math" panose="02040503050406030204" pitchFamily="18" charset="0"/>
                              </a:rPr>
                            </m:ctrlPr>
                          </m:sSupPr>
                          <m:e>
                            <m:r>
                              <a:rPr lang="en-US" altLang="zh-CN" sz="1400" i="1">
                                <a:latin typeface="Cambria Math" panose="02040503050406030204" pitchFamily="18" charset="0"/>
                              </a:rPr>
                              <m:t>𝑛</m:t>
                            </m:r>
                          </m:e>
                          <m:sup>
                            <m:r>
                              <a:rPr lang="en-US" altLang="zh-CN" sz="1400" i="1">
                                <a:latin typeface="Cambria Math" panose="02040503050406030204" pitchFamily="18" charset="0"/>
                              </a:rPr>
                              <m:t>2</m:t>
                            </m:r>
                          </m:sup>
                        </m:sSup>
                        <m:r>
                          <a:rPr lang="en-US" altLang="zh-CN" sz="1400" i="1">
                            <a:latin typeface="Cambria Math" panose="02040503050406030204" pitchFamily="18" charset="0"/>
                          </a:rPr>
                          <m:t>𝑘</m:t>
                        </m:r>
                        <m:func>
                          <m:funcPr>
                            <m:ctrlPr>
                              <a:rPr lang="zh-CN" altLang="zh-CN" sz="1400" i="1">
                                <a:latin typeface="Cambria Math" panose="02040503050406030204" pitchFamily="18" charset="0"/>
                              </a:rPr>
                            </m:ctrlPr>
                          </m:funcPr>
                          <m:fName>
                            <m:r>
                              <a:rPr lang="en-US" altLang="zh-CN" sz="1400" i="1">
                                <a:latin typeface="Cambria Math" panose="02040503050406030204" pitchFamily="18" charset="0"/>
                              </a:rPr>
                              <m:t>𝑙𝑜𝑔</m:t>
                            </m:r>
                          </m:fName>
                          <m:e>
                            <m:r>
                              <a:rPr lang="en-US" altLang="zh-CN" sz="1400" i="1">
                                <a:latin typeface="Cambria Math" panose="02040503050406030204" pitchFamily="18" charset="0"/>
                              </a:rPr>
                              <m:t>𝑘</m:t>
                            </m:r>
                          </m:e>
                        </m:func>
                      </m:e>
                    </m:d>
                    <m:r>
                      <a:rPr lang="en-US" altLang="zh-CN" sz="1400" i="1">
                        <a:latin typeface="Cambria Math" panose="02040503050406030204" pitchFamily="18" charset="0"/>
                      </a:rPr>
                      <m:t> </m:t>
                    </m:r>
                  </m:oMath>
                </a14:m>
                <a:endParaRPr lang="zh-CN" altLang="en-US" sz="1400" dirty="0">
                  <a:solidFill>
                    <a:srgbClr val="000066"/>
                  </a:solidFill>
                  <a:latin typeface="微软雅黑" panose="020B0503020204020204" pitchFamily="34" charset="-122"/>
                  <a:ea typeface="微软雅黑" panose="020B0503020204020204" pitchFamily="34"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319632" y="3412421"/>
                <a:ext cx="6350109" cy="1554272"/>
              </a:xfrm>
              <a:prstGeom prst="rect">
                <a:avLst/>
              </a:prstGeom>
              <a:blipFill rotWithShape="1">
                <a:blip r:embed="rId2"/>
                <a:stretch>
                  <a:fillRect l="-4" t="-36" r="5" b="2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2940228"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4.6.2 </a:t>
            </a:r>
            <a:r>
              <a:rPr lang="zh-CN" altLang="en-US" sz="1600" b="1" dirty="0">
                <a:solidFill>
                  <a:srgbClr val="000066"/>
                </a:solidFill>
                <a:latin typeface="微软雅黑" panose="020B0503020204020204" pitchFamily="34" charset="-122"/>
                <a:ea typeface="微软雅黑" panose="020B0503020204020204" pitchFamily="34" charset="-122"/>
              </a:rPr>
              <a:t>图像平滑的线性滤波</a:t>
            </a:r>
            <a:r>
              <a:rPr lang="en-US" altLang="zh-CN" sz="1600" b="1" dirty="0">
                <a:solidFill>
                  <a:srgbClr val="000066"/>
                </a:solidFill>
                <a:latin typeface="微软雅黑" panose="020B0503020204020204" pitchFamily="34" charset="-122"/>
                <a:ea typeface="微软雅黑" panose="020B0503020204020204" pitchFamily="34" charset="-122"/>
              </a:rPr>
              <a:t> </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38550" y="1043450"/>
            <a:ext cx="3430494" cy="338554"/>
          </a:xfrm>
          <a:prstGeom prst="rect">
            <a:avLst/>
          </a:prstGeom>
          <a:noFill/>
        </p:spPr>
        <p:txBody>
          <a:bodyPr wrap="square">
            <a:spAutoFit/>
          </a:bodyPr>
          <a:lstStyle/>
          <a:p>
            <a:r>
              <a:rPr lang="en-US" altLang="zh-CN" sz="1600" b="1" dirty="0">
                <a:solidFill>
                  <a:srgbClr val="000066"/>
                </a:solidFill>
                <a:latin typeface="微软雅黑" panose="020B0503020204020204" pitchFamily="34" charset="-122"/>
                <a:ea typeface="微软雅黑" panose="020B0503020204020204" pitchFamily="34" charset="-122"/>
              </a:rPr>
              <a:t>1) </a:t>
            </a:r>
            <a:r>
              <a:rPr lang="zh-CN" altLang="en-US" sz="1600" b="1" dirty="0">
                <a:solidFill>
                  <a:srgbClr val="000066"/>
                </a:solidFill>
                <a:latin typeface="微软雅黑" panose="020B0503020204020204" pitchFamily="34" charset="-122"/>
                <a:ea typeface="微软雅黑" panose="020B0503020204020204" pitchFamily="34" charset="-122"/>
              </a:rPr>
              <a:t>均值滤波</a:t>
            </a:r>
            <a:endParaRPr lang="zh-CN" altLang="en-US" sz="1600" b="1" dirty="0"/>
          </a:p>
        </p:txBody>
      </p:sp>
      <mc:AlternateContent xmlns:mc="http://schemas.openxmlformats.org/markup-compatibility/2006">
        <mc:Choice xmlns:a14="http://schemas.microsoft.com/office/drawing/2010/main" Requires="a14">
          <p:sp>
            <p:nvSpPr>
              <p:cNvPr id="6" name="文本框 5"/>
              <p:cNvSpPr txBox="1"/>
              <p:nvPr/>
            </p:nvSpPr>
            <p:spPr>
              <a:xfrm>
                <a:off x="209176" y="1382004"/>
                <a:ext cx="6598024" cy="805285"/>
              </a:xfrm>
              <a:prstGeom prst="rect">
                <a:avLst/>
              </a:prstGeom>
              <a:noFill/>
            </p:spPr>
            <p:txBody>
              <a:bodyPr wrap="square">
                <a:spAutoFit/>
              </a:bodyPr>
              <a:lstStyle/>
              <a:p>
                <a:pPr indent="266700" algn="just">
                  <a:lnSpc>
                    <a:spcPct val="150000"/>
                  </a:lnSpc>
                  <a:spcAft>
                    <a:spcPts val="250"/>
                  </a:spcAft>
                  <a:buNone/>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一个图像的均匀目标区域像素点的简单模型</a:t>
                </a:r>
                <a:r>
                  <a:rPr lang="zh-CN" altLang="en-US" sz="1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e>
                    </m:d>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bar>
                      <m:barPr>
                        <m:pos m:val="top"/>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ba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e>
                    </m:d>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lgn="just">
                  <a:lnSpc>
                    <a:spcPct val="150000"/>
                  </a:lnSpc>
                  <a:spcAft>
                    <a:spcPts val="250"/>
                  </a:spcAft>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bar>
                      <m:barPr>
                        <m:pos m:val="top"/>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bar>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是理想灰度图像，</a:t>
                </a: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𝒩</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p>
                        </m:sSup>
                      </m:e>
                    </m:d>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是均值为</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、标准差为</a:t>
                </a:r>
                <a14:m>
                  <m:oMath xmlns:m="http://schemas.openxmlformats.org/officeDocument/2006/math">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p>
                    </m:sSup>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的高斯噪声。</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209176" y="1382004"/>
                <a:ext cx="6598024" cy="805285"/>
              </a:xfrm>
              <a:prstGeom prst="rect">
                <a:avLst/>
              </a:prstGeom>
              <a:blipFill rotWithShape="1">
                <a:blip r:embed="rId1"/>
                <a:stretch>
                  <a:fillRect l="-4" t="-30" b="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209176" y="2295149"/>
                <a:ext cx="6320118" cy="1313180"/>
              </a:xfrm>
              <a:prstGeom prst="rect">
                <a:avLst/>
              </a:prstGeom>
              <a:noFill/>
            </p:spPr>
            <p:txBody>
              <a:bodyPr wrap="square">
                <a:spAutoFit/>
              </a:bodyPr>
              <a:lstStyle/>
              <a:p>
                <a:pPr indent="266700">
                  <a:lnSpc>
                    <a:spcPct val="150000"/>
                  </a:lnSpc>
                  <a:spcAft>
                    <a:spcPts val="250"/>
                  </a:spcAft>
                  <a:buNone/>
                </a:pPr>
                <a:r>
                  <a:rPr lang="zh-CN" altLang="zh-CN" sz="1400" dirty="0">
                    <a:solidFill>
                      <a:srgbClr val="000066"/>
                    </a:solidFill>
                    <a:latin typeface="微软雅黑" panose="020B0503020204020204" pitchFamily="34" charset="-122"/>
                    <a:ea typeface="微软雅黑" panose="020B0503020204020204" pitchFamily="34" charset="-122"/>
                  </a:rPr>
                  <a:t>通过邻域平均的方法，可以去除区域内在正常亮度值上下浮动的噪声</a:t>
                </a:r>
                <a:endParaRPr lang="en-US" altLang="zh-CN" sz="1600" dirty="0" smtClean="0">
                  <a:solidFill>
                    <a:srgbClr val="000066"/>
                  </a:solidFill>
                  <a:latin typeface="微软雅黑" panose="020B0503020204020204" pitchFamily="34" charset="-122"/>
                  <a:ea typeface="微软雅黑" panose="020B0503020204020204" pitchFamily="34" charset="-122"/>
                </a:endParaRPr>
              </a:p>
              <a:p>
                <a:pPr indent="266700" algn="ctr">
                  <a:lnSpc>
                    <a:spcPct val="150000"/>
                  </a:lnSpc>
                  <a:spcAft>
                    <a:spcPts val="250"/>
                  </a:spcAft>
                  <a:buNone/>
                </a:pPr>
                <a14:m>
                  <m:oMath xmlns:m="http://schemas.openxmlformats.org/officeDocument/2006/math">
                    <m:acc>
                      <m:accPr>
                        <m:chr m:val="̄"/>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acc>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𝑀𝑒𝑎𝑛</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den>
                    </m:f>
                    <m:nary>
                      <m:naryPr>
                        <m:chr m:val="∑"/>
                        <m:supHide m:val="on"/>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ub>
                      <m:sup/>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e>
                    </m:nary>
                  </m:oMath>
                </a14:m>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400" kern="100" dirty="0" smtClea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266700">
                  <a:lnSpc>
                    <a:spcPct val="150000"/>
                  </a:lnSpc>
                  <a:spcAft>
                    <a:spcPts val="250"/>
                  </a:spcAft>
                  <a:buNone/>
                </a:pPr>
                <a:r>
                  <a:rPr lang="zh-CN" altLang="zh-CN" sz="1400" dirty="0" smtClea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其中</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表示邻域中像素的个数。</a:t>
                </a:r>
                <a:endParaRPr lang="zh-CN" altLang="en-US" sz="1400" dirty="0"/>
              </a:p>
            </p:txBody>
          </p:sp>
        </mc:Choice>
        <mc:Fallback>
          <p:sp>
            <p:nvSpPr>
              <p:cNvPr id="9" name="文本框 8"/>
              <p:cNvSpPr txBox="1">
                <a:spLocks noRot="1" noChangeAspect="1" noMove="1" noResize="1" noEditPoints="1" noAdjustHandles="1" noChangeArrowheads="1" noChangeShapeType="1" noTextEdit="1"/>
              </p:cNvSpPr>
              <p:nvPr/>
            </p:nvSpPr>
            <p:spPr>
              <a:xfrm>
                <a:off x="209176" y="2295149"/>
                <a:ext cx="6320118" cy="1313180"/>
              </a:xfrm>
              <a:prstGeom prst="rect">
                <a:avLst/>
              </a:prstGeom>
              <a:blipFill rotWithShape="1">
                <a:blip r:embed="rId2"/>
                <a:stretch>
                  <a:fillRect l="-4" t="-20" r="4" b="20"/>
                </a:stretch>
              </a:blipFill>
            </p:spPr>
            <p:txBody>
              <a:bodyPr/>
              <a:lstStyle/>
              <a:p>
                <a:r>
                  <a:rPr lang="zh-CN" altLang="en-US">
                    <a:noFill/>
                  </a:rPr>
                  <a:t> </a:t>
                </a:r>
              </a:p>
            </p:txBody>
          </p:sp>
        </mc:Fallback>
      </mc:AlternateContent>
      <p:pic>
        <p:nvPicPr>
          <p:cNvPr id="10" name="图片 9"/>
          <p:cNvPicPr>
            <a:picLocks noChangeAspect="1"/>
          </p:cNvPicPr>
          <p:nvPr/>
        </p:nvPicPr>
        <p:blipFill>
          <a:blip r:embed="rId3"/>
          <a:stretch>
            <a:fillRect/>
          </a:stretch>
        </p:blipFill>
        <p:spPr>
          <a:xfrm>
            <a:off x="732486" y="3673113"/>
            <a:ext cx="5273497" cy="1048603"/>
          </a:xfrm>
          <a:prstGeom prst="rect">
            <a:avLst/>
          </a:prstGeom>
        </p:spPr>
      </p:pic>
      <p:sp>
        <p:nvSpPr>
          <p:cNvPr id="12" name="文本框 11"/>
          <p:cNvSpPr txBox="1"/>
          <p:nvPr/>
        </p:nvSpPr>
        <p:spPr>
          <a:xfrm>
            <a:off x="1940859" y="4721716"/>
            <a:ext cx="3430494" cy="307777"/>
          </a:xfrm>
          <a:prstGeom prst="rect">
            <a:avLst/>
          </a:prstGeom>
          <a:noFill/>
        </p:spPr>
        <p:txBody>
          <a:bodyPr wrap="square">
            <a:spAutoFit/>
          </a:bodyPr>
          <a:lstStyle/>
          <a:p>
            <a:r>
              <a:rPr lang="zh-CN" altLang="en-US" sz="1400" dirty="0"/>
              <a:t>不同均值滤波的图像去噪结果</a:t>
            </a:r>
            <a:endParaRPr lang="zh-CN" altLang="en-US" sz="1400" dirty="0"/>
          </a:p>
        </p:txBody>
      </p:sp>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11" name="文本框 10"/>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2940228"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4.6.2 </a:t>
            </a:r>
            <a:r>
              <a:rPr lang="zh-CN" altLang="en-US" sz="1600" b="1" dirty="0">
                <a:solidFill>
                  <a:srgbClr val="000066"/>
                </a:solidFill>
                <a:latin typeface="微软雅黑" panose="020B0503020204020204" pitchFamily="34" charset="-122"/>
                <a:ea typeface="微软雅黑" panose="020B0503020204020204" pitchFamily="34" charset="-122"/>
              </a:rPr>
              <a:t>图像平滑的线性滤波</a:t>
            </a:r>
            <a:r>
              <a:rPr lang="en-US" altLang="zh-CN" sz="1600" b="1" dirty="0">
                <a:solidFill>
                  <a:srgbClr val="000066"/>
                </a:solidFill>
                <a:latin typeface="微软雅黑" panose="020B0503020204020204" pitchFamily="34" charset="-122"/>
                <a:ea typeface="微软雅黑" panose="020B0503020204020204" pitchFamily="34" charset="-122"/>
              </a:rPr>
              <a:t> </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38550" y="1043450"/>
            <a:ext cx="3430494" cy="338554"/>
          </a:xfrm>
          <a:prstGeom prst="rect">
            <a:avLst/>
          </a:prstGeom>
          <a:noFill/>
        </p:spPr>
        <p:txBody>
          <a:bodyPr wrap="square">
            <a:spAutoFit/>
          </a:bodyPr>
          <a:lstStyle/>
          <a:p>
            <a:r>
              <a:rPr lang="en-US" altLang="zh-CN" sz="1600" b="1" dirty="0">
                <a:solidFill>
                  <a:srgbClr val="000066"/>
                </a:solidFill>
                <a:latin typeface="微软雅黑" panose="020B0503020204020204" pitchFamily="34" charset="-122"/>
                <a:ea typeface="微软雅黑" panose="020B0503020204020204" pitchFamily="34" charset="-122"/>
              </a:rPr>
              <a:t>1) </a:t>
            </a:r>
            <a:r>
              <a:rPr lang="zh-CN" altLang="en-US" sz="1600" b="1" dirty="0">
                <a:solidFill>
                  <a:srgbClr val="000066"/>
                </a:solidFill>
                <a:latin typeface="微软雅黑" panose="020B0503020204020204" pitchFamily="34" charset="-122"/>
                <a:ea typeface="微软雅黑" panose="020B0503020204020204" pitchFamily="34" charset="-122"/>
              </a:rPr>
              <a:t>均值滤波</a:t>
            </a:r>
            <a:endParaRPr lang="zh-CN" altLang="en-US" sz="1600" b="1" dirty="0"/>
          </a:p>
        </p:txBody>
      </p:sp>
      <p:sp>
        <p:nvSpPr>
          <p:cNvPr id="3" name="Rectangle 1"/>
          <p:cNvSpPr>
            <a:spLocks noChangeArrowheads="1"/>
          </p:cNvSpPr>
          <p:nvPr/>
        </p:nvSpPr>
        <p:spPr bwMode="auto">
          <a:xfrm>
            <a:off x="126997" y="1635511"/>
            <a:ext cx="6663269"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268605" algn="l" defTabSz="914400" rtl="0" eaLnBrk="0" fontAlgn="base" latinLnBrk="0" hangingPunct="0">
              <a:lnSpc>
                <a:spcPct val="150000"/>
              </a:lnSpc>
              <a:spcBef>
                <a:spcPct val="0"/>
              </a:spcBef>
              <a:spcAft>
                <a:spcPct val="0"/>
              </a:spcAft>
              <a:buClrTx/>
              <a:buSzTx/>
              <a:buFontTx/>
              <a:buNone/>
            </a:pPr>
            <a:r>
              <a:rPr lang="zh-CN" altLang="zh-CN" sz="1400" b="1" dirty="0">
                <a:solidFill>
                  <a:srgbClr val="000066"/>
                </a:solidFill>
                <a:latin typeface="微软雅黑" panose="020B0503020204020204" pitchFamily="34" charset="-122"/>
                <a:ea typeface="微软雅黑" panose="020B0503020204020204" pitchFamily="34" charset="-122"/>
              </a:rPr>
              <a:t>最优化观点</a:t>
            </a:r>
            <a:r>
              <a:rPr lang="zh-CN" altLang="en-US" sz="1400" b="1" dirty="0">
                <a:solidFill>
                  <a:srgbClr val="000066"/>
                </a:solidFill>
                <a:latin typeface="微软雅黑" panose="020B0503020204020204" pitchFamily="34" charset="-122"/>
                <a:ea typeface="微软雅黑" panose="020B0503020204020204" pitchFamily="34" charset="-122"/>
              </a:rPr>
              <a:t>：</a:t>
            </a:r>
            <a:endParaRPr lang="en-US" altLang="zh-CN" sz="1400" b="1" dirty="0">
              <a:solidFill>
                <a:srgbClr val="000066"/>
              </a:solidFill>
              <a:latin typeface="微软雅黑" panose="020B0503020204020204" pitchFamily="34" charset="-122"/>
              <a:ea typeface="微软雅黑" panose="020B0503020204020204" pitchFamily="34" charset="-122"/>
            </a:endParaRPr>
          </a:p>
          <a:p>
            <a:pPr marL="0" marR="0" lvl="0" indent="268605" algn="l" defTabSz="914400" rtl="0" eaLnBrk="0" fontAlgn="base" latinLnBrk="0" hangingPunct="0">
              <a:lnSpc>
                <a:spcPct val="150000"/>
              </a:lnSpc>
              <a:spcBef>
                <a:spcPct val="0"/>
              </a:spcBef>
              <a:spcAft>
                <a:spcPct val="0"/>
              </a:spcAft>
              <a:buClrTx/>
              <a:buSzTx/>
              <a:buFontTx/>
              <a:buNone/>
            </a:pPr>
            <a:r>
              <a:rPr lang="en-US" altLang="zh-CN" sz="1400" b="1" dirty="0">
                <a:solidFill>
                  <a:srgbClr val="000066"/>
                </a:solidFill>
                <a:latin typeface="微软雅黑" panose="020B0503020204020204" pitchFamily="34" charset="-122"/>
                <a:ea typeface="微软雅黑" panose="020B0503020204020204" pitchFamily="34" charset="-122"/>
              </a:rPr>
              <a:t>	</a:t>
            </a:r>
            <a:r>
              <a:rPr lang="zh-CN" altLang="zh-CN" sz="1400" dirty="0">
                <a:solidFill>
                  <a:srgbClr val="000066"/>
                </a:solidFill>
                <a:latin typeface="微软雅黑" panose="020B0503020204020204" pitchFamily="34" charset="-122"/>
                <a:ea typeface="微软雅黑" panose="020B0503020204020204" pitchFamily="34" charset="-122"/>
              </a:rPr>
              <a:t>均值滤波方法背后却蕴含一种最小化均方误差（</a:t>
            </a:r>
            <a:r>
              <a:rPr lang="en-US" altLang="zh-CN" sz="1400" dirty="0">
                <a:solidFill>
                  <a:srgbClr val="000066"/>
                </a:solidFill>
                <a:latin typeface="微软雅黑" panose="020B0503020204020204" pitchFamily="34" charset="-122"/>
                <a:ea typeface="微软雅黑" panose="020B0503020204020204" pitchFamily="34" charset="-122"/>
              </a:rPr>
              <a:t>MMSE</a:t>
            </a:r>
            <a:r>
              <a:rPr lang="zh-CN" altLang="en-US" sz="1400" dirty="0">
                <a:solidFill>
                  <a:srgbClr val="000066"/>
                </a:solidFill>
                <a:latin typeface="微软雅黑" panose="020B0503020204020204" pitchFamily="34" charset="-122"/>
                <a:ea typeface="微软雅黑" panose="020B0503020204020204" pitchFamily="34" charset="-122"/>
              </a:rPr>
              <a:t>）优化的机理，</a:t>
            </a:r>
            <a:endParaRPr lang="en-US" altLang="zh-CN" sz="1400" dirty="0">
              <a:solidFill>
                <a:srgbClr val="000066"/>
              </a:solidFill>
              <a:latin typeface="微软雅黑" panose="020B0503020204020204" pitchFamily="34" charset="-122"/>
              <a:ea typeface="微软雅黑" panose="020B0503020204020204" pitchFamily="34" charset="-122"/>
            </a:endParaRPr>
          </a:p>
          <a:p>
            <a:pPr marL="0" marR="0" lvl="0" indent="268605" algn="l" defTabSz="914400" rtl="0" eaLnBrk="0" fontAlgn="base" latinLnBrk="0" hangingPunct="0">
              <a:lnSpc>
                <a:spcPct val="150000"/>
              </a:lnSpc>
              <a:spcBef>
                <a:spcPct val="0"/>
              </a:spcBef>
              <a:spcAft>
                <a:spcPct val="0"/>
              </a:spcAft>
              <a:buClrTx/>
              <a:buSzTx/>
              <a:buFontTx/>
              <a:buNone/>
            </a:pPr>
            <a:r>
              <a:rPr lang="en-US" altLang="zh-CN" sz="1400" dirty="0">
                <a:solidFill>
                  <a:srgbClr val="000066"/>
                </a:solidFill>
                <a:latin typeface="微软雅黑" panose="020B0503020204020204" pitchFamily="34" charset="-122"/>
                <a:ea typeface="微软雅黑" panose="020B0503020204020204" pitchFamily="34" charset="-122"/>
              </a:rPr>
              <a:t>	</a:t>
            </a:r>
            <a:r>
              <a:rPr lang="zh-CN" altLang="en-US" sz="1400" dirty="0">
                <a:solidFill>
                  <a:srgbClr val="000066"/>
                </a:solidFill>
                <a:latin typeface="微软雅黑" panose="020B0503020204020204" pitchFamily="34" charset="-122"/>
                <a:ea typeface="微软雅黑" panose="020B0503020204020204" pitchFamily="34" charset="-122"/>
              </a:rPr>
              <a:t>可以证明均值滤波实际上是如下问题的解</a:t>
            </a:r>
            <a:endParaRPr lang="zh-CN" altLang="en-US" sz="1400"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文本框 6"/>
              <p:cNvSpPr txBox="1"/>
              <p:nvPr/>
            </p:nvSpPr>
            <p:spPr>
              <a:xfrm>
                <a:off x="1100014" y="2950847"/>
                <a:ext cx="4938059" cy="457689"/>
              </a:xfrm>
              <a:prstGeom prst="rect">
                <a:avLst/>
              </a:prstGeom>
              <a:noFill/>
            </p:spPr>
            <p:txBody>
              <a:bodyPr wrap="square">
                <a:spAutoFit/>
              </a:bodyPr>
              <a:lstStyle/>
              <a:p>
                <a14:m>
                  <m:oMath xmlns:m="http://schemas.openxmlformats.org/officeDocument/2006/math">
                    <m:r>
                      <a:rPr lang="en-US" altLang="zh-CN" sz="1600" i="1"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𝑀𝑒𝑑𝑖𝑢𝑚</m:t>
                    </m:r>
                    <m:d>
                      <m:dPr>
                        <m:begChr m:val="{"/>
                        <m:endChr m:val="}"/>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e>
                        </m:d>
                      </m:e>
                    </m:d>
                    <m:r>
                      <a:rPr lang="en-US" altLang="zh-CN"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limLow>
                      <m:limLow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limLowPr>
                      <m:e>
                        <m:r>
                          <a:rPr lang="en-US" altLang="zh-CN"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𝑎𝑟𝑔𝑚𝑖𝑛</m:t>
                        </m:r>
                      </m:e>
                      <m:lim>
                        <m:r>
                          <a:rPr lang="en-US" altLang="zh-CN"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𝑎</m:t>
                        </m:r>
                      </m:lim>
                    </m:limLow>
                    <m:nary>
                      <m:naryPr>
                        <m:chr m:val="∑"/>
                        <m:supHide m:val="on"/>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e>
                        </m:d>
                        <m:r>
                          <a:rPr lang="en-US" altLang="zh-CN" sz="1600" i="1">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a:rPr lang="en-US" altLang="zh-CN"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𝑁</m:t>
                        </m:r>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e>
                        </m:d>
                      </m:sub>
                      <m:sup/>
                      <m:e>
                        <m:d>
                          <m:dPr>
                            <m:begChr m:val="|"/>
                            <m:endChr m:val="|"/>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e>
                            </m:d>
                            <m:r>
                              <a:rPr lang="en-US" altLang="zh-CN" sz="1600" i="1">
                                <a:solidFill>
                                  <a:srgbClr val="000000"/>
                                </a:solidFill>
                                <a:effectLst/>
                                <a:latin typeface="Cambria Math" panose="02040503050406030204" pitchFamily="18" charset="0"/>
                                <a:ea typeface="宋体" panose="02010600030101010101" pitchFamily="2" charset="-122"/>
                              </a:rPr>
                              <m:t>−</m:t>
                            </m:r>
                            <m:r>
                              <a:rPr lang="en-US" altLang="zh-CN"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𝑎</m:t>
                            </m:r>
                          </m:e>
                        </m:d>
                      </m:e>
                    </m:nary>
                  </m:oMath>
                </a14:m>
                <a:r>
                  <a:rPr lang="en-US" altLang="zh-CN" sz="1050" dirty="0">
                    <a:solidFill>
                      <a:srgbClr val="000000"/>
                    </a:solidFill>
                    <a:effectLst/>
                    <a:latin typeface="Times New Roman" panose="02020603050405020304" pitchFamily="18" charset="0"/>
                    <a:ea typeface="宋体" panose="02010600030101010101" pitchFamily="2" charset="-122"/>
                  </a:rPr>
                  <a:t> </a:t>
                </a:r>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1100014" y="2950847"/>
                <a:ext cx="4938059" cy="457689"/>
              </a:xfrm>
              <a:prstGeom prst="rect">
                <a:avLst/>
              </a:prstGeom>
              <a:blipFill rotWithShape="1">
                <a:blip r:embed="rId1"/>
                <a:stretch>
                  <a:fillRect l="-4" r="10" b="10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2940228"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4.6.2 </a:t>
            </a:r>
            <a:r>
              <a:rPr lang="zh-CN" altLang="en-US" sz="1600" b="1" dirty="0">
                <a:solidFill>
                  <a:srgbClr val="000066"/>
                </a:solidFill>
                <a:latin typeface="微软雅黑" panose="020B0503020204020204" pitchFamily="34" charset="-122"/>
                <a:ea typeface="微软雅黑" panose="020B0503020204020204" pitchFamily="34" charset="-122"/>
              </a:rPr>
              <a:t>图像平滑的线性滤波</a:t>
            </a:r>
            <a:r>
              <a:rPr lang="en-US" altLang="zh-CN" sz="1600" b="1" dirty="0">
                <a:solidFill>
                  <a:srgbClr val="000066"/>
                </a:solidFill>
                <a:latin typeface="微软雅黑" panose="020B0503020204020204" pitchFamily="34" charset="-122"/>
                <a:ea typeface="微软雅黑" panose="020B0503020204020204" pitchFamily="34" charset="-122"/>
              </a:rPr>
              <a:t> </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38550" y="1043450"/>
            <a:ext cx="3430494" cy="338554"/>
          </a:xfrm>
          <a:prstGeom prst="rect">
            <a:avLst/>
          </a:prstGeom>
          <a:noFill/>
        </p:spPr>
        <p:txBody>
          <a:bodyPr wrap="square">
            <a:spAutoFit/>
          </a:bodyPr>
          <a:lstStyle/>
          <a:p>
            <a:r>
              <a:rPr lang="en-US" altLang="zh-CN" sz="1600" b="1" dirty="0">
                <a:solidFill>
                  <a:srgbClr val="000066"/>
                </a:solidFill>
                <a:latin typeface="微软雅黑" panose="020B0503020204020204" pitchFamily="34" charset="-122"/>
                <a:ea typeface="微软雅黑" panose="020B0503020204020204" pitchFamily="34" charset="-122"/>
              </a:rPr>
              <a:t>2) </a:t>
            </a:r>
            <a:r>
              <a:rPr lang="zh-CN" altLang="en-US" sz="1600" b="1" dirty="0">
                <a:solidFill>
                  <a:srgbClr val="000066"/>
                </a:solidFill>
                <a:latin typeface="微软雅黑" panose="020B0503020204020204" pitchFamily="34" charset="-122"/>
                <a:ea typeface="微软雅黑" panose="020B0503020204020204" pitchFamily="34" charset="-122"/>
              </a:rPr>
              <a:t>高斯滤波</a:t>
            </a:r>
            <a:endParaRPr lang="zh-CN" altLang="en-US" sz="1600" b="1" dirty="0"/>
          </a:p>
        </p:txBody>
      </p:sp>
      <mc:AlternateContent xmlns:mc="http://schemas.openxmlformats.org/markup-compatibility/2006">
        <mc:Choice xmlns:a14="http://schemas.microsoft.com/office/drawing/2010/main" Requires="a14">
          <p:sp>
            <p:nvSpPr>
              <p:cNvPr id="6" name="文本框 5"/>
              <p:cNvSpPr txBox="1"/>
              <p:nvPr/>
            </p:nvSpPr>
            <p:spPr>
              <a:xfrm>
                <a:off x="138550" y="1382004"/>
                <a:ext cx="6442635" cy="1025474"/>
              </a:xfrm>
              <a:prstGeom prst="rect">
                <a:avLst/>
              </a:prstGeom>
              <a:noFill/>
            </p:spPr>
            <p:txBody>
              <a:bodyPr wrap="square">
                <a:spAutoFit/>
              </a:bodyPr>
              <a:lstStyle/>
              <a:p>
                <a:pPr indent="266700" algn="just">
                  <a:lnSpc>
                    <a:spcPct val="150000"/>
                  </a:lnSpc>
                  <a:spcAft>
                    <a:spcPts val="250"/>
                  </a:spcAft>
                  <a:buNone/>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高斯滤波器是利用高斯核的一个</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维的卷积算子，进行图像模糊（去除噪声）</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lgn="ctr">
                  <a:lnSpc>
                    <a:spcPct val="150000"/>
                  </a:lnSpc>
                  <a:spcAft>
                    <a:spcPts val="250"/>
                  </a:spcAft>
                  <a:buNone/>
                </a:pP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bar>
                      <m:barPr>
                        <m:pos m:val="top"/>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ba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e>
                    </m:d>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nary>
                      <m:naryPr>
                        <m:chr m:val="∑"/>
                        <m:supHide m:val="on"/>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e>
                        </m:d>
                        <m:r>
                          <a:rPr lang="en-US" altLang="zh-CN" sz="1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𝑁</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e>
                        </m:d>
                      </m:sub>
                      <m:sup/>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e>
                        </m:d>
                      </m:e>
                    </m:nary>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sub>
                    </m:sSub>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e>
                    </m:d>
                  </m:oMath>
                </a14:m>
                <a:r>
                  <a:rPr lang="zh-CN" altLang="en-US" sz="1400" kern="100" dirty="0" smtClea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400" kern="100" dirty="0" smtClea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sSub>
                      <m:sSub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sub>
                    </m:sSub>
                    <m:d>
                      <m:d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𝑦</m:t>
                        </m:r>
                      </m:e>
                    </m:d>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𝜋</m:t>
                        </m:r>
                        <m:sSup>
                          <m:sSup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p>
                        </m:sSup>
                      </m:den>
                    </m:f>
                    <m:func>
                      <m:func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𝑒𝑥𝑝</m:t>
                        </m:r>
                      </m:fName>
                      <m:e>
                        <m:d>
                          <m:d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effectLst/>
                                <a:latin typeface="Cambria Math" panose="02040503050406030204" pitchFamily="18" charset="0"/>
                                <a:ea typeface="宋体" panose="02010600030101010101" pitchFamily="2" charset="-122"/>
                              </a:rPr>
                              <m:t>−</m:t>
                            </m:r>
                            <m:f>
                              <m:f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p>
                                </m:sSup>
                              </m:num>
                              <m:den>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Sup>
                                  <m:sSup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p>
                                </m:sSup>
                              </m:den>
                            </m:f>
                          </m:e>
                        </m:d>
                      </m:e>
                    </m:func>
                  </m:oMath>
                </a14:m>
                <a:r>
                  <a:rPr lang="en-US" altLang="zh-CN" sz="1400" dirty="0">
                    <a:solidFill>
                      <a:srgbClr val="000000"/>
                    </a:solidFill>
                    <a:effectLst/>
                    <a:latin typeface="Times New Roman" panose="02020603050405020304" pitchFamily="18" charset="0"/>
                    <a:ea typeface="宋体" panose="02010600030101010101" pitchFamily="2" charset="-122"/>
                  </a:rPr>
                  <a:t> </a:t>
                </a:r>
                <a:endParaRPr lang="zh-CN" altLang="en-US" sz="1400" dirty="0"/>
              </a:p>
            </p:txBody>
          </p:sp>
        </mc:Choice>
        <mc:Fallback>
          <p:sp>
            <p:nvSpPr>
              <p:cNvPr id="6" name="文本框 5"/>
              <p:cNvSpPr txBox="1">
                <a:spLocks noRot="1" noChangeAspect="1" noMove="1" noResize="1" noEditPoints="1" noAdjustHandles="1" noChangeArrowheads="1" noChangeShapeType="1" noTextEdit="1"/>
              </p:cNvSpPr>
              <p:nvPr/>
            </p:nvSpPr>
            <p:spPr>
              <a:xfrm>
                <a:off x="138550" y="1382004"/>
                <a:ext cx="6442635" cy="1025474"/>
              </a:xfrm>
              <a:prstGeom prst="rect">
                <a:avLst/>
              </a:prstGeom>
              <a:blipFill rotWithShape="1">
                <a:blip r:embed="rId1"/>
                <a:stretch>
                  <a:fillRect l="-2" t="-24" r="1" b="19"/>
                </a:stretch>
              </a:blipFill>
            </p:spPr>
            <p:txBody>
              <a:bodyPr/>
              <a:lstStyle/>
              <a:p>
                <a:r>
                  <a:rPr lang="zh-CN" altLang="en-US">
                    <a:noFill/>
                  </a:rPr>
                  <a:t> </a:t>
                </a:r>
              </a:p>
            </p:txBody>
          </p:sp>
        </mc:Fallback>
      </mc:AlternateContent>
      <p:pic>
        <p:nvPicPr>
          <p:cNvPr id="9" name="图片 8"/>
          <p:cNvPicPr>
            <a:picLocks noChangeAspect="1"/>
          </p:cNvPicPr>
          <p:nvPr/>
        </p:nvPicPr>
        <p:blipFill>
          <a:blip r:embed="rId2"/>
          <a:stretch>
            <a:fillRect/>
          </a:stretch>
        </p:blipFill>
        <p:spPr>
          <a:xfrm>
            <a:off x="998949" y="2654072"/>
            <a:ext cx="4854126" cy="2113192"/>
          </a:xfrm>
          <a:prstGeom prst="rect">
            <a:avLst/>
          </a:prstGeom>
        </p:spPr>
      </p:pic>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10" name="文本框 9"/>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2940228"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4.6.2 </a:t>
            </a:r>
            <a:r>
              <a:rPr lang="zh-CN" altLang="en-US" sz="1600" b="1" dirty="0">
                <a:solidFill>
                  <a:srgbClr val="000066"/>
                </a:solidFill>
                <a:latin typeface="微软雅黑" panose="020B0503020204020204" pitchFamily="34" charset="-122"/>
                <a:ea typeface="微软雅黑" panose="020B0503020204020204" pitchFamily="34" charset="-122"/>
              </a:rPr>
              <a:t>图像平滑的线性滤波</a:t>
            </a:r>
            <a:r>
              <a:rPr lang="en-US" altLang="zh-CN" sz="1600" b="1" dirty="0">
                <a:solidFill>
                  <a:srgbClr val="000066"/>
                </a:solidFill>
                <a:latin typeface="微软雅黑" panose="020B0503020204020204" pitchFamily="34" charset="-122"/>
                <a:ea typeface="微软雅黑" panose="020B0503020204020204" pitchFamily="34" charset="-122"/>
              </a:rPr>
              <a:t> </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38550" y="1043450"/>
            <a:ext cx="3430494" cy="338554"/>
          </a:xfrm>
          <a:prstGeom prst="rect">
            <a:avLst/>
          </a:prstGeom>
          <a:noFill/>
        </p:spPr>
        <p:txBody>
          <a:bodyPr wrap="square">
            <a:spAutoFit/>
          </a:bodyPr>
          <a:lstStyle/>
          <a:p>
            <a:r>
              <a:rPr lang="en-US" altLang="zh-CN" sz="1600" b="1" dirty="0">
                <a:solidFill>
                  <a:srgbClr val="000066"/>
                </a:solidFill>
                <a:latin typeface="微软雅黑" panose="020B0503020204020204" pitchFamily="34" charset="-122"/>
                <a:ea typeface="微软雅黑" panose="020B0503020204020204" pitchFamily="34" charset="-122"/>
              </a:rPr>
              <a:t>2) </a:t>
            </a:r>
            <a:r>
              <a:rPr lang="zh-CN" altLang="en-US" sz="1600" b="1" dirty="0">
                <a:solidFill>
                  <a:srgbClr val="000066"/>
                </a:solidFill>
                <a:latin typeface="微软雅黑" panose="020B0503020204020204" pitchFamily="34" charset="-122"/>
                <a:ea typeface="微软雅黑" panose="020B0503020204020204" pitchFamily="34" charset="-122"/>
              </a:rPr>
              <a:t>高斯滤波的性质：</a:t>
            </a:r>
            <a:endParaRPr lang="zh-CN" altLang="en-US" sz="1600" b="1" dirty="0"/>
          </a:p>
        </p:txBody>
      </p:sp>
      <p:sp>
        <p:nvSpPr>
          <p:cNvPr id="4" name="文本框 3"/>
          <p:cNvSpPr txBox="1"/>
          <p:nvPr/>
        </p:nvSpPr>
        <p:spPr>
          <a:xfrm>
            <a:off x="406399" y="1603325"/>
            <a:ext cx="6190720" cy="2800767"/>
          </a:xfrm>
          <a:prstGeom prst="rect">
            <a:avLst/>
          </a:prstGeom>
          <a:noFill/>
        </p:spPr>
        <p:txBody>
          <a:bodyPr wrap="square">
            <a:spAutoFit/>
          </a:bodyPr>
          <a:lstStyle/>
          <a:p>
            <a:pPr marL="342900" indent="-342900">
              <a:buFont typeface="+mj-ea"/>
              <a:buAutoNum type="circleNumDbPlain"/>
            </a:pPr>
            <a:r>
              <a:rPr lang="zh-CN" altLang="en-US" sz="1600" dirty="0">
                <a:latin typeface="微软雅黑" panose="020B0503020204020204" pitchFamily="34" charset="-122"/>
                <a:ea typeface="微软雅黑" panose="020B0503020204020204" pitchFamily="34" charset="-122"/>
              </a:rPr>
              <a:t>高斯函数是单值函数，用像素邻域的加权均值来代替该点的像素值，而每一邻域像素点权值随该点与中心点的距离单调增减。</a:t>
            </a:r>
            <a:endParaRPr lang="en-US" altLang="zh-CN" sz="1600" dirty="0">
              <a:latin typeface="微软雅黑" panose="020B0503020204020204" pitchFamily="34" charset="-122"/>
              <a:ea typeface="微软雅黑" panose="020B0503020204020204" pitchFamily="34" charset="-122"/>
            </a:endParaRPr>
          </a:p>
          <a:p>
            <a:pPr marL="342900" indent="-342900">
              <a:buFont typeface="+mj-ea"/>
              <a:buAutoNum type="circleNumDbPlain"/>
            </a:pPr>
            <a:endParaRPr lang="en-US" altLang="zh-CN" sz="1600" dirty="0">
              <a:latin typeface="微软雅黑" panose="020B0503020204020204" pitchFamily="34" charset="-122"/>
              <a:ea typeface="微软雅黑" panose="020B0503020204020204" pitchFamily="34" charset="-122"/>
            </a:endParaRPr>
          </a:p>
          <a:p>
            <a:pPr marL="342900" indent="-342900">
              <a:buFont typeface="+mj-ea"/>
              <a:buAutoNum type="circleNumDbPlain"/>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维高斯函数具有旋转对称性或者各向同性，即滤波器在各个方向上的平滑程度是相同的。</a:t>
            </a:r>
            <a:endParaRPr lang="en-US" altLang="zh-CN" sz="1600" dirty="0">
              <a:latin typeface="微软雅黑" panose="020B0503020204020204" pitchFamily="34" charset="-122"/>
              <a:ea typeface="微软雅黑" panose="020B0503020204020204" pitchFamily="34" charset="-122"/>
            </a:endParaRPr>
          </a:p>
          <a:p>
            <a:pPr marL="342900" indent="-342900">
              <a:buFont typeface="+mj-ea"/>
              <a:buAutoNum type="circleNumDbPlain"/>
            </a:pPr>
            <a:endParaRPr lang="en-US" altLang="zh-CN" sz="1600" dirty="0">
              <a:latin typeface="微软雅黑" panose="020B0503020204020204" pitchFamily="34" charset="-122"/>
              <a:ea typeface="微软雅黑" panose="020B0503020204020204" pitchFamily="34" charset="-122"/>
            </a:endParaRPr>
          </a:p>
          <a:p>
            <a:pPr marL="342900" indent="-342900">
              <a:buFont typeface="+mj-ea"/>
              <a:buAutoNum type="circleNumDbPlain"/>
            </a:pPr>
            <a:r>
              <a:rPr lang="zh-CN" altLang="en-US" sz="1600" dirty="0">
                <a:latin typeface="微软雅黑" panose="020B0503020204020204" pitchFamily="34" charset="-122"/>
                <a:ea typeface="微软雅黑" panose="020B0503020204020204" pitchFamily="34" charset="-122"/>
              </a:rPr>
              <a:t>高斯滤波器宽度（决定着平滑程度）由参数</a:t>
            </a:r>
            <a:r>
              <a:rPr lang="en-US" altLang="zh-CN" sz="1600" dirty="0">
                <a:latin typeface="微软雅黑" panose="020B0503020204020204" pitchFamily="34" charset="-122"/>
                <a:ea typeface="微软雅黑" panose="020B0503020204020204" pitchFamily="34" charset="-122"/>
              </a:rPr>
              <a:t>σ</a:t>
            </a:r>
            <a:r>
              <a:rPr lang="zh-CN" altLang="en-US" sz="1600" dirty="0">
                <a:latin typeface="微软雅黑" panose="020B0503020204020204" pitchFamily="34" charset="-122"/>
                <a:ea typeface="微软雅黑" panose="020B0503020204020204" pitchFamily="34" charset="-122"/>
              </a:rPr>
              <a:t>表征，</a:t>
            </a:r>
            <a:r>
              <a:rPr lang="en-US" altLang="zh-CN" sz="1600" dirty="0">
                <a:latin typeface="微软雅黑" panose="020B0503020204020204" pitchFamily="34" charset="-122"/>
                <a:ea typeface="微软雅黑" panose="020B0503020204020204" pitchFamily="34" charset="-122"/>
              </a:rPr>
              <a:t>σ</a:t>
            </a:r>
            <a:r>
              <a:rPr lang="zh-CN" altLang="en-US" sz="1600" dirty="0">
                <a:latin typeface="微软雅黑" panose="020B0503020204020204" pitchFamily="34" charset="-122"/>
                <a:ea typeface="微软雅黑" panose="020B0503020204020204" pitchFamily="34" charset="-122"/>
              </a:rPr>
              <a:t>和平滑程度相关。</a:t>
            </a:r>
            <a:endParaRPr lang="en-US" altLang="zh-CN" sz="1600" dirty="0">
              <a:latin typeface="微软雅黑" panose="020B0503020204020204" pitchFamily="34" charset="-122"/>
              <a:ea typeface="微软雅黑" panose="020B0503020204020204" pitchFamily="34" charset="-122"/>
            </a:endParaRPr>
          </a:p>
          <a:p>
            <a:pPr marL="342900" indent="-342900">
              <a:buFont typeface="+mj-ea"/>
              <a:buAutoNum type="circleNumDbPlain"/>
            </a:pPr>
            <a:endParaRPr lang="en-US" altLang="zh-CN" sz="1600" dirty="0">
              <a:latin typeface="微软雅黑" panose="020B0503020204020204" pitchFamily="34" charset="-122"/>
              <a:ea typeface="微软雅黑" panose="020B0503020204020204" pitchFamily="34" charset="-122"/>
            </a:endParaRPr>
          </a:p>
          <a:p>
            <a:pPr marL="342900" indent="-342900">
              <a:buFont typeface="+mj-ea"/>
              <a:buAutoNum type="circleNumDbPlain"/>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维高斯滤波的计算量随滤波模板宽度成线性增长而不是成平方增长。</a:t>
            </a:r>
            <a:endParaRPr lang="zh-CN" altLang="en-US" sz="16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rcRect l="6430"/>
          <a:stretch>
            <a:fillRect/>
          </a:stretch>
        </p:blipFill>
        <p:spPr>
          <a:xfrm>
            <a:off x="4353714" y="2002366"/>
            <a:ext cx="2439317" cy="2290043"/>
          </a:xfrm>
          <a:prstGeom prst="rect">
            <a:avLst/>
          </a:prstGeom>
        </p:spPr>
      </p:pic>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2940228"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4.6.2 </a:t>
            </a:r>
            <a:r>
              <a:rPr lang="zh-CN" altLang="en-US" sz="1600" b="1" dirty="0">
                <a:solidFill>
                  <a:srgbClr val="000066"/>
                </a:solidFill>
                <a:latin typeface="微软雅黑" panose="020B0503020204020204" pitchFamily="34" charset="-122"/>
                <a:ea typeface="微软雅黑" panose="020B0503020204020204" pitchFamily="34" charset="-122"/>
              </a:rPr>
              <a:t>图像平滑的线性滤波</a:t>
            </a:r>
            <a:r>
              <a:rPr lang="en-US" altLang="zh-CN" sz="1600" b="1" dirty="0">
                <a:solidFill>
                  <a:srgbClr val="000066"/>
                </a:solidFill>
                <a:latin typeface="微软雅黑" panose="020B0503020204020204" pitchFamily="34" charset="-122"/>
                <a:ea typeface="微软雅黑" panose="020B0503020204020204" pitchFamily="34" charset="-122"/>
              </a:rPr>
              <a:t> </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38550" y="1043450"/>
            <a:ext cx="3430494" cy="338554"/>
          </a:xfrm>
          <a:prstGeom prst="rect">
            <a:avLst/>
          </a:prstGeom>
          <a:noFill/>
        </p:spPr>
        <p:txBody>
          <a:bodyPr wrap="square">
            <a:spAutoFit/>
          </a:bodyPr>
          <a:lstStyle/>
          <a:p>
            <a:r>
              <a:rPr lang="en-US" altLang="zh-CN" sz="1600" b="1" dirty="0">
                <a:solidFill>
                  <a:srgbClr val="000066"/>
                </a:solidFill>
                <a:latin typeface="微软雅黑" panose="020B0503020204020204" pitchFamily="34" charset="-122"/>
                <a:ea typeface="微软雅黑" panose="020B0503020204020204" pitchFamily="34" charset="-122"/>
              </a:rPr>
              <a:t>2) </a:t>
            </a:r>
            <a:r>
              <a:rPr lang="zh-CN" altLang="en-US" sz="1600" b="1" dirty="0">
                <a:solidFill>
                  <a:srgbClr val="000066"/>
                </a:solidFill>
                <a:latin typeface="微软雅黑" panose="020B0503020204020204" pitchFamily="34" charset="-122"/>
                <a:ea typeface="微软雅黑" panose="020B0503020204020204" pitchFamily="34" charset="-122"/>
              </a:rPr>
              <a:t>高斯滤波</a:t>
            </a:r>
            <a:endParaRPr lang="zh-CN" altLang="en-US" sz="1600" b="1" dirty="0"/>
          </a:p>
        </p:txBody>
      </p:sp>
      <mc:AlternateContent xmlns:mc="http://schemas.openxmlformats.org/markup-compatibility/2006">
        <mc:Choice xmlns:a14="http://schemas.microsoft.com/office/drawing/2010/main" Requires="a14">
          <p:sp>
            <p:nvSpPr>
              <p:cNvPr id="6" name="文本框 5"/>
              <p:cNvSpPr txBox="1"/>
              <p:nvPr/>
            </p:nvSpPr>
            <p:spPr>
              <a:xfrm>
                <a:off x="0" y="1588104"/>
                <a:ext cx="4351867" cy="3043525"/>
              </a:xfrm>
              <a:prstGeom prst="rect">
                <a:avLst/>
              </a:prstGeom>
              <a:noFill/>
            </p:spPr>
            <p:txBody>
              <a:bodyPr wrap="square">
                <a:spAutoFit/>
              </a:bodyPr>
              <a:lstStyle/>
              <a:p>
                <a:pPr indent="267970" algn="just">
                  <a:lnSpc>
                    <a:spcPct val="150000"/>
                  </a:lnSpc>
                  <a:spcAft>
                    <a:spcPts val="250"/>
                  </a:spcAft>
                  <a:buNone/>
                </a:pPr>
                <a:r>
                  <a:rPr lang="zh-CN" altLang="zh-CN" sz="14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算例</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维高斯滤波器是可分离的。</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indent="266700" algn="just">
                  <a:lnSpc>
                    <a:spcPct val="150000"/>
                  </a:lnSpc>
                  <a:spcAft>
                    <a:spcPts val="250"/>
                  </a:spcAft>
                  <a:buNone/>
                </a:pP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维高斯函数</a:t>
                </a:r>
                <a:r>
                  <a:rPr lang="en-US" altLang="zh-CN" sz="1400" kern="100" dirty="0">
                    <a:latin typeface="Calibri" panose="020F0502020204030204"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𝑔</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sub>
                    </m:sSub>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e>
                    </m:d>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𝜋</m:t>
                            </m:r>
                          </m:e>
                        </m:rad>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den>
                    </m:f>
                    <m:func>
                      <m:func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𝑒𝑥𝑝</m:t>
                        </m:r>
                      </m:fName>
                      <m:e>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p>
                                </m:sSup>
                              </m:num>
                              <m:den>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p>
                                </m:sSup>
                              </m:den>
                            </m:f>
                          </m:e>
                        </m:d>
                      </m:e>
                    </m:func>
                  </m:oMath>
                </a14:m>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indent="266700" algn="just">
                  <a:lnSpc>
                    <a:spcPct val="150000"/>
                  </a:lnSpc>
                  <a:spcAft>
                    <a:spcPts val="250"/>
                  </a:spcAft>
                  <a:buNone/>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对于</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维高斯函数</a:t>
                </a:r>
                <a:r>
                  <a:rPr lang="en-US" altLang="zh-CN" sz="1400" kern="100" dirty="0">
                    <a:latin typeface="Calibri" panose="020F0502020204030204"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sub>
                    </m:sSub>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𝑦</m:t>
                        </m:r>
                      </m:e>
                    </m:d>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𝜋</m:t>
                        </m:r>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p>
                        </m:sSup>
                      </m:den>
                    </m:f>
                    <m:func>
                      <m:func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𝑒𝑥𝑝</m:t>
                        </m:r>
                      </m:fName>
                      <m:e>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p>
                                </m:sSup>
                              </m:num>
                              <m:den>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p>
                                </m:sSup>
                              </m:den>
                            </m:f>
                          </m:e>
                        </m:d>
                      </m:e>
                    </m:func>
                  </m:oMath>
                </a14:m>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indent="266700" algn="just">
                  <a:lnSpc>
                    <a:spcPct val="150000"/>
                  </a:lnSpc>
                  <a:spcAft>
                    <a:spcPts val="250"/>
                  </a:spcAft>
                  <a:buNone/>
                </a:pPr>
                <a:r>
                  <a:rPr lang="zh-CN" altLang="zh-CN" sz="1400" kern="100" dirty="0" smtClea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显然等价</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于两个方向的</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维高斯函数的乘积，即</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lgn="ctr">
                  <a:lnSpc>
                    <a:spcPct val="150000"/>
                  </a:lnSpc>
                  <a:spcAft>
                    <a:spcPts val="250"/>
                  </a:spcAft>
                  <a:buNone/>
                </a:pPr>
                <a14:m>
                  <m:oMathPara xmlns:m="http://schemas.openxmlformats.org/officeDocument/2006/math">
                    <m:oMathParaPr>
                      <m:jc m:val="centerGroup"/>
                    </m:oMathParaPr>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sub>
                      </m:sSub>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𝑦</m:t>
                          </m:r>
                        </m:e>
                      </m:d>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𝑔</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sub>
                      </m:sSub>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e>
                      </m:d>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𝑔</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sub>
                      </m:sSub>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𝑦</m:t>
                          </m:r>
                        </m:e>
                      </m:d>
                    </m:oMath>
                  </m:oMathPara>
                </a14:m>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indent="266700" algn="just">
                  <a:lnSpc>
                    <a:spcPct val="150000"/>
                  </a:lnSpc>
                  <a:spcAft>
                    <a:spcPts val="250"/>
                  </a:spcAft>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基于高斯函数的可分离性质，对应的高斯滤波卷积核也是可分离的。</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0" y="1588104"/>
                <a:ext cx="4351867" cy="3043525"/>
              </a:xfrm>
              <a:prstGeom prst="rect">
                <a:avLst/>
              </a:prstGeom>
              <a:blipFill rotWithShape="1">
                <a:blip r:embed="rId2"/>
                <a:stretch>
                  <a:fillRect t="-20" r="5" b="19"/>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2940228"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4.6.2 </a:t>
            </a:r>
            <a:r>
              <a:rPr lang="zh-CN" altLang="en-US" sz="1600" b="1" dirty="0">
                <a:solidFill>
                  <a:srgbClr val="000066"/>
                </a:solidFill>
                <a:latin typeface="微软雅黑" panose="020B0503020204020204" pitchFamily="34" charset="-122"/>
                <a:ea typeface="微软雅黑" panose="020B0503020204020204" pitchFamily="34" charset="-122"/>
              </a:rPr>
              <a:t>图像平滑的线性滤波</a:t>
            </a:r>
            <a:r>
              <a:rPr lang="en-US" altLang="zh-CN" sz="1600" b="1" dirty="0">
                <a:solidFill>
                  <a:srgbClr val="000066"/>
                </a:solidFill>
                <a:latin typeface="微软雅黑" panose="020B0503020204020204" pitchFamily="34" charset="-122"/>
                <a:ea typeface="微软雅黑" panose="020B0503020204020204" pitchFamily="34" charset="-122"/>
              </a:rPr>
              <a:t> </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38550" y="1043450"/>
            <a:ext cx="3430494" cy="338554"/>
          </a:xfrm>
          <a:prstGeom prst="rect">
            <a:avLst/>
          </a:prstGeom>
          <a:noFill/>
        </p:spPr>
        <p:txBody>
          <a:bodyPr wrap="square">
            <a:spAutoFit/>
          </a:bodyPr>
          <a:lstStyle/>
          <a:p>
            <a:r>
              <a:rPr lang="en-US" altLang="zh-CN" sz="1600" b="1" dirty="0">
                <a:solidFill>
                  <a:srgbClr val="000066"/>
                </a:solidFill>
                <a:latin typeface="微软雅黑" panose="020B0503020204020204" pitchFamily="34" charset="-122"/>
                <a:ea typeface="微软雅黑" panose="020B0503020204020204" pitchFamily="34" charset="-122"/>
              </a:rPr>
              <a:t>2) </a:t>
            </a:r>
            <a:r>
              <a:rPr lang="zh-CN" altLang="en-US" sz="1600" b="1" dirty="0">
                <a:solidFill>
                  <a:srgbClr val="000066"/>
                </a:solidFill>
                <a:latin typeface="微软雅黑" panose="020B0503020204020204" pitchFamily="34" charset="-122"/>
                <a:ea typeface="微软雅黑" panose="020B0503020204020204" pitchFamily="34" charset="-122"/>
              </a:rPr>
              <a:t>高斯滤波</a:t>
            </a:r>
            <a:endParaRPr lang="zh-CN" altLang="en-US" sz="1600" b="1" dirty="0"/>
          </a:p>
        </p:txBody>
      </p:sp>
      <mc:AlternateContent xmlns:mc="http://schemas.openxmlformats.org/markup-compatibility/2006">
        <mc:Choice xmlns:a14="http://schemas.microsoft.com/office/drawing/2010/main" Requires="a14">
          <p:sp>
            <p:nvSpPr>
              <p:cNvPr id="4" name="文本框 3"/>
              <p:cNvSpPr txBox="1"/>
              <p:nvPr/>
            </p:nvSpPr>
            <p:spPr>
              <a:xfrm>
                <a:off x="260881" y="1537936"/>
                <a:ext cx="6336238" cy="2947035"/>
              </a:xfrm>
              <a:prstGeom prst="rect">
                <a:avLst/>
              </a:prstGeom>
              <a:noFill/>
            </p:spPr>
            <p:txBody>
              <a:bodyPr wrap="square">
                <a:spAutoFit/>
              </a:bodyPr>
              <a:lstStyle/>
              <a:p>
                <a:pPr indent="266700" algn="just">
                  <a:lnSpc>
                    <a:spcPct val="150000"/>
                  </a:lnSpc>
                  <a:spcAft>
                    <a:spcPts val="250"/>
                  </a:spcAft>
                  <a:buNone/>
                </a:pPr>
                <a:r>
                  <a:rPr lang="zh-CN" altLang="zh-CN" sz="1600" b="1" dirty="0">
                    <a:solidFill>
                      <a:srgbClr val="000066"/>
                    </a:solidFill>
                    <a:latin typeface="微软雅黑" panose="020B0503020204020204" pitchFamily="34" charset="-122"/>
                    <a:ea typeface="微软雅黑" panose="020B0503020204020204" pitchFamily="34" charset="-122"/>
                  </a:rPr>
                  <a:t>可分离高斯滤波</a:t>
                </a:r>
                <a:r>
                  <a:rPr lang="zh-CN" altLang="en-US" sz="1600" b="1" dirty="0">
                    <a:solidFill>
                      <a:srgbClr val="000066"/>
                    </a:solidFill>
                    <a:latin typeface="微软雅黑" panose="020B0503020204020204" pitchFamily="34" charset="-122"/>
                    <a:ea typeface="微软雅黑" panose="020B0503020204020204" pitchFamily="34" charset="-122"/>
                  </a:rPr>
                  <a:t>的算法</a:t>
                </a:r>
                <a:r>
                  <a:rPr lang="zh-CN" altLang="zh-CN" sz="1600" b="1" dirty="0">
                    <a:solidFill>
                      <a:srgbClr val="000066"/>
                    </a:solidFill>
                    <a:latin typeface="微软雅黑" panose="020B0503020204020204" pitchFamily="34" charset="-122"/>
                    <a:ea typeface="微软雅黑" panose="020B0503020204020204" pitchFamily="34" charset="-122"/>
                  </a:rPr>
                  <a:t>：</a:t>
                </a:r>
                <a:endParaRPr lang="zh-CN" altLang="zh-CN" sz="1600" b="1" dirty="0">
                  <a:solidFill>
                    <a:srgbClr val="000066"/>
                  </a:solidFill>
                  <a:latin typeface="微软雅黑" panose="020B0503020204020204" pitchFamily="34" charset="-122"/>
                  <a:ea typeface="微软雅黑" panose="020B0503020204020204" pitchFamily="34" charset="-122"/>
                </a:endParaRPr>
              </a:p>
              <a:p>
                <a:pPr indent="267970" algn="just">
                  <a:lnSpc>
                    <a:spcPct val="150000"/>
                  </a:lnSpc>
                  <a:spcAft>
                    <a:spcPts val="250"/>
                  </a:spcAft>
                  <a:buNone/>
                </a:pPr>
                <a:r>
                  <a:rPr lang="zh-CN" altLang="zh-CN" sz="14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输入</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400" kern="100" dirty="0">
                    <a:solidFill>
                      <a:srgbClr val="000000"/>
                    </a:solidFill>
                    <a:effectLst/>
                    <a:latin typeface="Calibri" panose="020F0502020204030204" charset="0"/>
                    <a:ea typeface="Times New Roman" panose="02020603050405020304" pitchFamily="18" charset="0"/>
                    <a:cs typeface="Times New Roman" panose="02020603050405020304" pitchFamily="18" charset="0"/>
                  </a:rPr>
                  <a:t> </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图像</a:t>
                </a: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，选择合适的尺度</a:t>
                </a: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indent="267970" algn="just">
                  <a:lnSpc>
                    <a:spcPct val="150000"/>
                  </a:lnSpc>
                  <a:spcAft>
                    <a:spcPts val="250"/>
                  </a:spcAft>
                  <a:buNone/>
                </a:pPr>
                <a:r>
                  <a:rPr lang="zh-CN" altLang="zh-CN" sz="14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输出</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400" kern="100" dirty="0">
                    <a:solidFill>
                      <a:srgbClr val="000000"/>
                    </a:solidFill>
                    <a:effectLst/>
                    <a:latin typeface="Calibri" panose="020F0502020204030204" charset="0"/>
                    <a:ea typeface="Times New Roman" panose="02020603050405020304" pitchFamily="18" charset="0"/>
                    <a:cs typeface="Times New Roman" panose="02020603050405020304" pitchFamily="18" charset="0"/>
                  </a:rPr>
                  <a:t> </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高斯滤波图像</a:t>
                </a:r>
                <a14:m>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sub>
                    </m:sSub>
                    <m:r>
                      <a:rPr lang="en-US" altLang="zh-CN" sz="1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indent="266700" algn="just">
                  <a:lnSpc>
                    <a:spcPct val="150000"/>
                  </a:lnSpc>
                  <a:spcAft>
                    <a:spcPts val="250"/>
                  </a:spcAft>
                  <a:buNone/>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第一步：设定窗口大小参数</a:t>
                </a: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𝑅</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indent="266700" algn="just">
                  <a:lnSpc>
                    <a:spcPct val="150000"/>
                  </a:lnSpc>
                  <a:spcAft>
                    <a:spcPts val="250"/>
                  </a:spcAft>
                  <a:buNone/>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第二步：计算</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维高斯函数的值，生成</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维高斯核</a:t>
                </a: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ℎ</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𝑔</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sub>
                        </m:sSub>
                      </m:fName>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e>
                    </m:func>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𝑅</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𝑔</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sub>
                        </m:sSub>
                      </m:fName>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e>
                    </m:func>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𝑅</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indent="266700" algn="just">
                  <a:lnSpc>
                    <a:spcPct val="150000"/>
                  </a:lnSpc>
                  <a:spcAft>
                    <a:spcPts val="250"/>
                  </a:spcAft>
                  <a:buNone/>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第三步：将</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维高斯核归一化；</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indent="266700" algn="just">
                  <a:lnSpc>
                    <a:spcPct val="150000"/>
                  </a:lnSpc>
                  <a:spcAft>
                    <a:spcPts val="250"/>
                  </a:spcAft>
                  <a:buNone/>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第四步：将图像的行信号分别与</a:t>
                </a:r>
                <a14:m>
                  <m:oMath xmlns:m="http://schemas.openxmlformats.org/officeDocument/2006/math">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ℎ</m:t>
                    </m:r>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作卷积；</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indent="266700" algn="just">
                  <a:lnSpc>
                    <a:spcPct val="150000"/>
                  </a:lnSpc>
                  <a:spcAft>
                    <a:spcPts val="250"/>
                  </a:spcAft>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第五步：对第四步结果图像的列信号与</a:t>
                </a:r>
                <a14:m>
                  <m:oMath xmlns:m="http://schemas.openxmlformats.org/officeDocument/2006/math">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ℎ</m:t>
                    </m:r>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作卷积。</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60881" y="1537936"/>
                <a:ext cx="6336238" cy="2947035"/>
              </a:xfrm>
              <a:prstGeom prst="rect">
                <a:avLst/>
              </a:prstGeom>
              <a:blipFill rotWithShape="1">
                <a:blip r:embed="rId1"/>
                <a:stretch>
                  <a:fillRect l="-8" t="-20" r="2" b="20"/>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3084499"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4.6.3 </a:t>
            </a:r>
            <a:r>
              <a:rPr lang="zh-CN" altLang="en-US" sz="1600" b="1" dirty="0">
                <a:solidFill>
                  <a:srgbClr val="000066"/>
                </a:solidFill>
                <a:latin typeface="微软雅黑" panose="020B0503020204020204" pitchFamily="34" charset="-122"/>
                <a:ea typeface="微软雅黑" panose="020B0503020204020204" pitchFamily="34" charset="-122"/>
              </a:rPr>
              <a:t>空域加权滤波及其机制</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38550" y="1043450"/>
            <a:ext cx="3430494" cy="338554"/>
          </a:xfrm>
          <a:prstGeom prst="rect">
            <a:avLst/>
          </a:prstGeom>
          <a:noFill/>
        </p:spPr>
        <p:txBody>
          <a:bodyPr wrap="square">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推广到加权空域滤波器</a:t>
            </a:r>
            <a:endParaRPr lang="zh-CN" altLang="en-US" sz="1600" b="1" dirty="0"/>
          </a:p>
        </p:txBody>
      </p:sp>
      <mc:AlternateContent xmlns:mc="http://schemas.openxmlformats.org/markup-compatibility/2006">
        <mc:Choice xmlns:a14="http://schemas.microsoft.com/office/drawing/2010/main" Requires="a14">
          <p:sp>
            <p:nvSpPr>
              <p:cNvPr id="6" name="文本框 5"/>
              <p:cNvSpPr txBox="1"/>
              <p:nvPr/>
            </p:nvSpPr>
            <p:spPr>
              <a:xfrm>
                <a:off x="296023" y="1478171"/>
                <a:ext cx="6301096" cy="2443426"/>
              </a:xfrm>
              <a:prstGeom prst="rect">
                <a:avLst/>
              </a:prstGeom>
              <a:noFill/>
            </p:spPr>
            <p:txBody>
              <a:bodyPr wrap="square">
                <a:spAutoFit/>
              </a:bodyPr>
              <a:lstStyle/>
              <a:p>
                <a:pPr indent="266700" algn="just">
                  <a:lnSpc>
                    <a:spcPct val="150000"/>
                  </a:lnSpc>
                  <a:spcAft>
                    <a:spcPts val="250"/>
                  </a:spcAft>
                  <a:buNone/>
                </a:pPr>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输入图像</a:t>
                </a:r>
                <a14:m>
                  <m:oMath xmlns:m="http://schemas.openxmlformats.org/officeDocument/2006/math">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e>
                            </m:d>
                          </m:e>
                        </m:d>
                      </m:e>
                      <m:sub>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𝑁</m:t>
                        </m:r>
                      </m:sub>
                    </m:sSub>
                  </m:oMath>
                </a14:m>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，对任意目标像素</a:t>
                </a:r>
                <a14:m>
                  <m:oMath xmlns:m="http://schemas.openxmlformats.org/officeDocument/2006/math">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e>
                    </m:d>
                  </m:oMath>
                </a14:m>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，引入加权核</a:t>
                </a:r>
                <a14:m>
                  <m:oMath xmlns:m="http://schemas.openxmlformats.org/officeDocument/2006/math">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𝐻</m:t>
                        </m:r>
                      </m:sub>
                    </m:sSub>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𝐾</m:t>
                        </m:r>
                      </m:fName>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e>
                    </m:func>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𝐻</m:t>
                        </m:r>
                      </m:sub>
                    </m:sSub>
                  </m:oMath>
                </a14:m>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表示核的支撑区间，则一般的滤波方程为</a:t>
                </a:r>
                <a:endParaRPr lang="zh-CN" altLang="zh-CN" sz="1600" kern="100" dirty="0">
                  <a:effectLst/>
                  <a:latin typeface="Calibri" panose="020F0502020204030204" charset="0"/>
                  <a:ea typeface="宋体" panose="02010600030101010101" pitchFamily="2" charset="-122"/>
                  <a:cs typeface="Times New Roman" panose="02020603050405020304" pitchFamily="18" charset="0"/>
                </a:endParaRPr>
              </a:p>
              <a:p>
                <a:pPr algn="r">
                  <a:lnSpc>
                    <a:spcPct val="150000"/>
                  </a:lnSpc>
                  <a:spcAft>
                    <a:spcPts val="250"/>
                  </a:spcAft>
                  <a:buNone/>
                </a:pP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bar>
                      <m:barPr>
                        <m:pos m:val="top"/>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bar>
                    <m:d>
                      <m:d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e>
                    </m:d>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nary>
                      <m:naryPr>
                        <m:chr m:val="∑"/>
                        <m:supHide m:val="on"/>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d>
                          <m:d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e>
                        </m:d>
                        <m:r>
                          <a:rPr lang="en-US" altLang="zh-CN" sz="16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𝐻</m:t>
                            </m:r>
                          </m:sub>
                        </m:sSub>
                      </m:sub>
                      <m:sup/>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e>
                        </m:d>
                      </m:e>
                    </m:nary>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𝐻</m:t>
                    </m:r>
                    <m:d>
                      <m:d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e>
                    </m:d>
                  </m:oMath>
                </a14:m>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4.48</a:t>
                </a:r>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kern="100" dirty="0">
                  <a:effectLst/>
                  <a:latin typeface="Calibri" panose="020F0502020204030204" charset="0"/>
                  <a:ea typeface="宋体" panose="02010600030101010101" pitchFamily="2" charset="-122"/>
                  <a:cs typeface="Times New Roman" panose="02020603050405020304" pitchFamily="18" charset="0"/>
                </a:endParaRPr>
              </a:p>
              <a:p>
                <a:pPr indent="266700" algn="just">
                  <a:lnSpc>
                    <a:spcPct val="150000"/>
                  </a:lnSpc>
                  <a:spcAft>
                    <a:spcPts val="250"/>
                  </a:spcAft>
                  <a:buNone/>
                </a:pPr>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加权核</a:t>
                </a:r>
                <a14:m>
                  <m:oMath xmlns:m="http://schemas.openxmlformats.org/officeDocument/2006/math">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ℎ</m:t>
                        </m:r>
                        <m:d>
                          <m:d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e>
                        </m:d>
                      </m:e>
                    </m:d>
                  </m:oMath>
                </a14:m>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也称为权矩阵、权函数或核函数。其中</a:t>
                </a:r>
                <a14:m>
                  <m:oMath xmlns:m="http://schemas.openxmlformats.org/officeDocument/2006/math">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ℎ</m:t>
                    </m:r>
                    <m:d>
                      <m:d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e>
                    </m:d>
                  </m:oMath>
                </a14:m>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表示当前目标像素</a:t>
                </a:r>
                <a14:m>
                  <m:oMath xmlns:m="http://schemas.openxmlformats.org/officeDocument/2006/math">
                    <m:d>
                      <m:d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e>
                    </m:d>
                  </m:oMath>
                </a14:m>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对滤波结果的贡献权重；</a:t>
                </a:r>
                <a14:m>
                  <m:oMath xmlns:m="http://schemas.openxmlformats.org/officeDocument/2006/math">
                    <m:d>
                      <m:d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e>
                    </m:d>
                  </m:oMath>
                </a14:m>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相当偏离热点的偏移量。</a:t>
                </a:r>
                <a:endParaRPr lang="zh-CN" altLang="zh-CN" sz="1600" kern="100" dirty="0">
                  <a:effectLst/>
                  <a:latin typeface="Calibri" panose="020F0502020204030204" charset="0"/>
                  <a:ea typeface="宋体" panose="02010600030101010101" pitchFamily="2" charset="-122"/>
                  <a:cs typeface="Times New Roman" panose="020206030504050203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296023" y="1478171"/>
                <a:ext cx="6301096" cy="2443426"/>
              </a:xfrm>
              <a:prstGeom prst="rect">
                <a:avLst/>
              </a:prstGeom>
              <a:blipFill rotWithShape="1">
                <a:blip r:embed="rId1"/>
                <a:stretch>
                  <a:fillRect l="-2" t="-22" r="2" b="19"/>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5696" y="104707"/>
            <a:ext cx="29817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4.1</a:t>
            </a:r>
            <a:r>
              <a:rPr lang="zh-CN" altLang="en-US" sz="1600" b="1" dirty="0">
                <a:solidFill>
                  <a:srgbClr val="000000"/>
                </a:solidFill>
                <a:latin typeface="微软雅黑" panose="020B0503020204020204" pitchFamily="34" charset="-122"/>
                <a:ea typeface="微软雅黑" panose="020B0503020204020204" pitchFamily="34" charset="-122"/>
              </a:rPr>
              <a:t> 图像预处理的基本任务</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2114681" cy="338554"/>
          </a:xfrm>
          <a:prstGeom prst="rect">
            <a:avLst/>
          </a:prstGeom>
        </p:spPr>
        <p:txBody>
          <a:bodyPr wrap="none">
            <a:spAutoFit/>
          </a:bodyPr>
          <a:lstStyle/>
          <a:p>
            <a:pPr marL="285750" indent="-285750">
              <a:buFont typeface="Wingdings" panose="05000000000000000000" pitchFamily="2" charset="2"/>
              <a:buChar char="p"/>
            </a:pPr>
            <a:r>
              <a:rPr lang="zh-CN" altLang="en-US" sz="1600" b="1" dirty="0">
                <a:solidFill>
                  <a:srgbClr val="000066"/>
                </a:solidFill>
                <a:latin typeface="微软雅黑" panose="020B0503020204020204" pitchFamily="34" charset="-122"/>
                <a:ea typeface="微软雅黑" panose="020B0503020204020204" pitchFamily="34" charset="-122"/>
              </a:rPr>
              <a:t>图像复原（去噪）</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7" name="矩形 6"/>
          <p:cNvSpPr/>
          <p:nvPr/>
        </p:nvSpPr>
        <p:spPr>
          <a:xfrm>
            <a:off x="-161925" y="947283"/>
            <a:ext cx="6759044" cy="2524987"/>
          </a:xfrm>
          <a:prstGeom prst="rect">
            <a:avLst/>
          </a:prstGeom>
        </p:spPr>
        <p:txBody>
          <a:bodyPr wrap="square">
            <a:spAutoFit/>
          </a:bodyPr>
          <a:lstStyle/>
          <a:p>
            <a:pPr marL="732155" marR="5080">
              <a:lnSpc>
                <a:spcPct val="128000"/>
              </a:lnSpc>
              <a:spcBef>
                <a:spcPts val="435"/>
              </a:spcBef>
            </a:pPr>
            <a:r>
              <a:rPr lang="zh-CN" altLang="en-US" sz="1600" b="1" dirty="0">
                <a:solidFill>
                  <a:srgbClr val="000066"/>
                </a:solidFill>
                <a:latin typeface="微软雅黑" panose="020B0503020204020204" pitchFamily="34" charset="-122"/>
                <a:ea typeface="微软雅黑" panose="020B0503020204020204" pitchFamily="34" charset="-122"/>
              </a:rPr>
              <a:t>目的：</a:t>
            </a:r>
            <a:r>
              <a:rPr lang="zh-CN" altLang="en-US" sz="1600" dirty="0">
                <a:solidFill>
                  <a:srgbClr val="000066"/>
                </a:solidFill>
                <a:latin typeface="微软雅黑" panose="020B0503020204020204" pitchFamily="34" charset="-122"/>
                <a:ea typeface="微软雅黑" panose="020B0503020204020204" pitchFamily="34" charset="-122"/>
              </a:rPr>
              <a:t>试图去除因退化引起的噪声</a:t>
            </a:r>
            <a:endParaRPr lang="en-US" altLang="zh-CN" sz="1600" dirty="0">
              <a:solidFill>
                <a:srgbClr val="000066"/>
              </a:solidFill>
              <a:latin typeface="微软雅黑" panose="020B0503020204020204" pitchFamily="34" charset="-122"/>
              <a:ea typeface="微软雅黑" panose="020B0503020204020204" pitchFamily="34" charset="-122"/>
            </a:endParaRPr>
          </a:p>
          <a:p>
            <a:pPr marL="732155" marR="5080">
              <a:lnSpc>
                <a:spcPct val="128000"/>
              </a:lnSpc>
              <a:spcBef>
                <a:spcPts val="435"/>
              </a:spcBef>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732155" marR="5080">
              <a:lnSpc>
                <a:spcPct val="128000"/>
              </a:lnSpc>
              <a:spcBef>
                <a:spcPts val="435"/>
              </a:spcBef>
            </a:pPr>
            <a:r>
              <a:rPr lang="zh-CN" altLang="en-US" sz="1600" dirty="0">
                <a:solidFill>
                  <a:srgbClr val="000066"/>
                </a:solidFill>
                <a:latin typeface="微软雅黑" panose="020B0503020204020204" pitchFamily="34" charset="-122"/>
                <a:ea typeface="微软雅黑" panose="020B0503020204020204" pitchFamily="34" charset="-122"/>
              </a:rPr>
              <a:t>图像去噪通常称为</a:t>
            </a:r>
            <a:r>
              <a:rPr lang="zh-CN" altLang="en-US" sz="1600" b="1" dirty="0">
                <a:solidFill>
                  <a:srgbClr val="000066"/>
                </a:solidFill>
                <a:latin typeface="微软雅黑" panose="020B0503020204020204" pitchFamily="34" charset="-122"/>
                <a:ea typeface="微软雅黑" panose="020B0503020204020204" pitchFamily="34" charset="-122"/>
              </a:rPr>
              <a:t>图像处理中的反问题（</a:t>
            </a:r>
            <a:r>
              <a:rPr lang="en-US" altLang="zh-CN" sz="1600" b="1" dirty="0">
                <a:solidFill>
                  <a:srgbClr val="000066"/>
                </a:solidFill>
                <a:latin typeface="微软雅黑" panose="020B0503020204020204" pitchFamily="34" charset="-122"/>
                <a:ea typeface="微软雅黑" panose="020B0503020204020204" pitchFamily="34" charset="-122"/>
              </a:rPr>
              <a:t>Inverse Problem</a:t>
            </a:r>
            <a:r>
              <a:rPr lang="zh-CN" altLang="en-US" sz="1600" b="1" dirty="0">
                <a:solidFill>
                  <a:srgbClr val="000066"/>
                </a:solidFill>
                <a:latin typeface="微软雅黑" panose="020B0503020204020204" pitchFamily="34" charset="-122"/>
                <a:ea typeface="微软雅黑" panose="020B0503020204020204" pitchFamily="34" charset="-122"/>
              </a:rPr>
              <a:t>），</a:t>
            </a:r>
            <a:r>
              <a:rPr lang="zh-CN" altLang="en-US" sz="1600" dirty="0">
                <a:solidFill>
                  <a:srgbClr val="000066"/>
                </a:solidFill>
                <a:latin typeface="微软雅黑" panose="020B0503020204020204" pitchFamily="34" charset="-122"/>
                <a:ea typeface="微软雅黑" panose="020B0503020204020204" pitchFamily="34" charset="-122"/>
              </a:rPr>
              <a:t>可以基于</a:t>
            </a:r>
            <a:r>
              <a:rPr lang="zh-CN" altLang="en-US" sz="1600" b="1" dirty="0">
                <a:solidFill>
                  <a:srgbClr val="000066"/>
                </a:solidFill>
                <a:latin typeface="微软雅黑" panose="020B0503020204020204" pitchFamily="34" charset="-122"/>
                <a:ea typeface="微软雅黑" panose="020B0503020204020204" pitchFamily="34" charset="-122"/>
              </a:rPr>
              <a:t>特定的优化准则</a:t>
            </a:r>
            <a:r>
              <a:rPr lang="zh-CN" altLang="en-US" sz="1600" dirty="0">
                <a:solidFill>
                  <a:srgbClr val="000066"/>
                </a:solidFill>
                <a:latin typeface="微软雅黑" panose="020B0503020204020204" pitchFamily="34" charset="-122"/>
                <a:ea typeface="微软雅黑" panose="020B0503020204020204" pitchFamily="34" charset="-122"/>
              </a:rPr>
              <a:t>进行</a:t>
            </a:r>
            <a:endParaRPr lang="en-US" altLang="zh-CN" sz="1600" dirty="0">
              <a:solidFill>
                <a:srgbClr val="000066"/>
              </a:solidFill>
              <a:latin typeface="微软雅黑" panose="020B0503020204020204" pitchFamily="34" charset="-122"/>
              <a:ea typeface="微软雅黑" panose="020B0503020204020204" pitchFamily="34" charset="-122"/>
            </a:endParaRPr>
          </a:p>
          <a:p>
            <a:pPr marL="732155" marR="5080">
              <a:lnSpc>
                <a:spcPct val="128000"/>
              </a:lnSpc>
              <a:spcBef>
                <a:spcPts val="435"/>
              </a:spcBef>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732155" marR="5080">
              <a:lnSpc>
                <a:spcPct val="128000"/>
              </a:lnSpc>
              <a:spcBef>
                <a:spcPts val="435"/>
              </a:spcBef>
            </a:pPr>
            <a:r>
              <a:rPr lang="zh-CN" altLang="en-US" sz="1600" dirty="0">
                <a:solidFill>
                  <a:srgbClr val="000066"/>
                </a:solidFill>
                <a:latin typeface="微软雅黑" panose="020B0503020204020204" pitchFamily="34" charset="-122"/>
                <a:ea typeface="微软雅黑" panose="020B0503020204020204" pitchFamily="34" charset="-122"/>
              </a:rPr>
              <a:t>性能评价有</a:t>
            </a:r>
            <a:r>
              <a:rPr lang="zh-CN" altLang="en-US" sz="1600" b="1" dirty="0">
                <a:solidFill>
                  <a:srgbClr val="000066"/>
                </a:solidFill>
                <a:latin typeface="微软雅黑" panose="020B0503020204020204" pitchFamily="34" charset="-122"/>
                <a:ea typeface="微软雅黑" panose="020B0503020204020204" pitchFamily="34" charset="-122"/>
              </a:rPr>
              <a:t>客观指标</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32155" marR="5080">
              <a:lnSpc>
                <a:spcPct val="128000"/>
              </a:lnSpc>
              <a:spcBef>
                <a:spcPts val="435"/>
              </a:spcBef>
            </a:pPr>
            <a:endParaRPr lang="zh-CN" altLang="en-US" sz="1600" b="1" dirty="0">
              <a:solidFill>
                <a:srgbClr val="000066"/>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b="6307"/>
          <a:stretch>
            <a:fillRect/>
          </a:stretch>
        </p:blipFill>
        <p:spPr>
          <a:xfrm>
            <a:off x="1839383" y="3158267"/>
            <a:ext cx="3861332" cy="1793638"/>
          </a:xfrm>
          <a:prstGeom prst="rect">
            <a:avLst/>
          </a:prstGeom>
        </p:spPr>
      </p:pic>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554828" y="170895"/>
            <a:ext cx="10061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预处理</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3084499"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4.6.3 </a:t>
            </a:r>
            <a:r>
              <a:rPr lang="zh-CN" altLang="en-US" sz="1600" b="1" dirty="0">
                <a:solidFill>
                  <a:srgbClr val="000066"/>
                </a:solidFill>
                <a:latin typeface="微软雅黑" panose="020B0503020204020204" pitchFamily="34" charset="-122"/>
                <a:ea typeface="微软雅黑" panose="020B0503020204020204" pitchFamily="34" charset="-122"/>
              </a:rPr>
              <a:t>空域加权滤波及其机制</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632460" y="998220"/>
            <a:ext cx="4953000" cy="337185"/>
          </a:xfrm>
          <a:prstGeom prst="rect">
            <a:avLst/>
          </a:prstGeom>
          <a:noFill/>
        </p:spPr>
        <p:txBody>
          <a:bodyPr wrap="square">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工作机制</a:t>
            </a:r>
            <a:r>
              <a:rPr lang="zh-CN" altLang="en-US" sz="1600" b="1" dirty="0">
                <a:solidFill>
                  <a:srgbClr val="FF0000"/>
                </a:solidFill>
                <a:latin typeface="微软雅黑" panose="020B0503020204020204" pitchFamily="34" charset="-122"/>
                <a:ea typeface="微软雅黑" panose="020B0503020204020204" pitchFamily="34" charset="-122"/>
              </a:rPr>
              <a:t>（联想局部感受野与滤波的</a:t>
            </a:r>
            <a:r>
              <a:rPr lang="zh-CN" altLang="en-US" sz="1600" b="1" dirty="0">
                <a:solidFill>
                  <a:srgbClr val="FF0000"/>
                </a:solidFill>
                <a:latin typeface="微软雅黑" panose="020B0503020204020204" pitchFamily="34" charset="-122"/>
                <a:ea typeface="微软雅黑" panose="020B0503020204020204" pitchFamily="34" charset="-122"/>
              </a:rPr>
              <a:t>关联）</a:t>
            </a:r>
            <a:r>
              <a:rPr lang="zh-CN" altLang="en-US" sz="1600" b="1" dirty="0">
                <a:solidFill>
                  <a:srgbClr val="000066"/>
                </a:solidFill>
                <a:latin typeface="微软雅黑" panose="020B0503020204020204" pitchFamily="34" charset="-122"/>
                <a:ea typeface="微软雅黑" panose="020B0503020204020204" pitchFamily="34" charset="-122"/>
              </a:rPr>
              <a:t>：</a:t>
            </a:r>
            <a:endParaRPr lang="zh-CN" altLang="en-US" sz="1600" b="1" dirty="0"/>
          </a:p>
        </p:txBody>
      </p:sp>
      <p:pic>
        <p:nvPicPr>
          <p:cNvPr id="10" name="图片 9"/>
          <p:cNvPicPr>
            <a:picLocks noChangeAspect="1"/>
          </p:cNvPicPr>
          <p:nvPr/>
        </p:nvPicPr>
        <p:blipFill>
          <a:blip r:embed="rId1"/>
          <a:stretch>
            <a:fillRect/>
          </a:stretch>
        </p:blipFill>
        <p:spPr>
          <a:xfrm>
            <a:off x="796510" y="2192834"/>
            <a:ext cx="5264979" cy="2682158"/>
          </a:xfrm>
          <a:prstGeom prst="rect">
            <a:avLst/>
          </a:prstGeom>
        </p:spPr>
      </p:pic>
      <p:sp>
        <p:nvSpPr>
          <p:cNvPr id="12" name="文本框 11"/>
          <p:cNvSpPr txBox="1"/>
          <p:nvPr/>
        </p:nvSpPr>
        <p:spPr>
          <a:xfrm>
            <a:off x="460188" y="1386439"/>
            <a:ext cx="6024282" cy="700576"/>
          </a:xfrm>
          <a:prstGeom prst="rect">
            <a:avLst/>
          </a:prstGeom>
          <a:noFill/>
        </p:spPr>
        <p:txBody>
          <a:bodyPr wrap="square">
            <a:spAutoFit/>
          </a:bodyPr>
          <a:lstStyle/>
          <a:p>
            <a:pPr>
              <a:lnSpc>
                <a:spcPct val="150000"/>
              </a:lnSpc>
            </a:pPr>
            <a:r>
              <a:rPr lang="zh-CN" altLang="zh-CN" sz="1400" dirty="0">
                <a:solidFill>
                  <a:srgbClr val="000066"/>
                </a:solidFill>
                <a:latin typeface="微软雅黑" panose="020B0503020204020204" pitchFamily="34" charset="-122"/>
                <a:ea typeface="微软雅黑" panose="020B0503020204020204" pitchFamily="34" charset="-122"/>
              </a:rPr>
              <a:t>将权值模板滑动至当前处理的目标像素，</a:t>
            </a:r>
            <a:endParaRPr lang="en-US" altLang="zh-CN" sz="1400" dirty="0">
              <a:solidFill>
                <a:srgbClr val="000066"/>
              </a:solidFill>
              <a:latin typeface="微软雅黑" panose="020B0503020204020204" pitchFamily="34" charset="-122"/>
              <a:ea typeface="微软雅黑" panose="020B0503020204020204" pitchFamily="34" charset="-122"/>
            </a:endParaRPr>
          </a:p>
          <a:p>
            <a:pPr>
              <a:lnSpc>
                <a:spcPct val="150000"/>
              </a:lnSpc>
            </a:pPr>
            <a:r>
              <a:rPr lang="zh-CN" altLang="zh-CN" sz="1400" dirty="0">
                <a:solidFill>
                  <a:srgbClr val="000066"/>
                </a:solidFill>
                <a:latin typeface="微软雅黑" panose="020B0503020204020204" pitchFamily="34" charset="-122"/>
                <a:ea typeface="微软雅黑" panose="020B0503020204020204" pitchFamily="34" charset="-122"/>
              </a:rPr>
              <a:t>通过邻域内像素与权矩阵元素相乘相加得到滤波结果的像素值</a:t>
            </a:r>
            <a:endParaRPr lang="zh-CN" altLang="en-US" sz="1400" dirty="0">
              <a:solidFill>
                <a:srgbClr val="00006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1853392"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4.6.4 </a:t>
            </a:r>
            <a:r>
              <a:rPr lang="zh-CN" altLang="en-US" sz="1600" b="1" dirty="0">
                <a:solidFill>
                  <a:srgbClr val="000066"/>
                </a:solidFill>
                <a:latin typeface="微软雅黑" panose="020B0503020204020204" pitchFamily="34" charset="-122"/>
                <a:ea typeface="微软雅黑" panose="020B0503020204020204" pitchFamily="34" charset="-122"/>
              </a:rPr>
              <a:t>双边滤波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6056" y="988397"/>
            <a:ext cx="6155611" cy="738664"/>
          </a:xfrm>
          <a:prstGeom prst="rect">
            <a:avLst/>
          </a:prstGeom>
          <a:noFill/>
        </p:spPr>
        <p:txBody>
          <a:bodyPr wrap="square">
            <a:spAutoFit/>
          </a:bodyPr>
          <a:lstStyle/>
          <a:p>
            <a:pPr>
              <a:lnSpc>
                <a:spcPct val="150000"/>
              </a:lnSpc>
            </a:pPr>
            <a:r>
              <a:rPr lang="zh-CN" altLang="en-US" sz="1400" dirty="0">
                <a:solidFill>
                  <a:srgbClr val="000066"/>
                </a:solidFill>
                <a:latin typeface="微软雅黑" panose="020B0503020204020204" pitchFamily="34" charset="-122"/>
                <a:ea typeface="微软雅黑" panose="020B0503020204020204" pitchFamily="34" charset="-122"/>
              </a:rPr>
              <a:t>通过综合图像的中心像素与邻居像素之间的亮度差异和几何距离远近，设计双边加权的自适应滤波器，实现保持边缘、降噪平滑的效果</a:t>
            </a:r>
            <a:endParaRPr lang="zh-CN" altLang="en-US" sz="1400" dirty="0"/>
          </a:p>
        </p:txBody>
      </p:sp>
      <mc:AlternateContent xmlns:mc="http://schemas.openxmlformats.org/markup-compatibility/2006">
        <mc:Choice xmlns:a14="http://schemas.microsoft.com/office/drawing/2010/main" Requires="a14">
          <p:sp>
            <p:nvSpPr>
              <p:cNvPr id="10" name="文本框 9"/>
              <p:cNvSpPr txBox="1"/>
              <p:nvPr/>
            </p:nvSpPr>
            <p:spPr>
              <a:xfrm>
                <a:off x="497041" y="1755375"/>
                <a:ext cx="6012331" cy="3148811"/>
              </a:xfrm>
              <a:prstGeom prst="rect">
                <a:avLst/>
              </a:prstGeom>
              <a:noFill/>
            </p:spPr>
            <p:txBody>
              <a:bodyPr wrap="square">
                <a:spAutoFit/>
              </a:bodyPr>
              <a:lstStyle/>
              <a:p>
                <a:pPr indent="266700" algn="just">
                  <a:lnSpc>
                    <a:spcPct val="150000"/>
                  </a:lnSpc>
                  <a:spcAft>
                    <a:spcPts val="250"/>
                  </a:spcAft>
                  <a:buNone/>
                </a:pPr>
                <a:r>
                  <a:rPr lang="zh-CN" alt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基于高斯滤波，</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双边滤波引入了空间距离（</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Space</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）和亮度差异幅度（</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Range</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）的双边加权机制，其格式为</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lgn="r">
                  <a:lnSpc>
                    <a:spcPct val="150000"/>
                  </a:lnSpc>
                  <a:spcAft>
                    <a:spcPts val="250"/>
                  </a:spcAft>
                  <a:buNone/>
                </a:pP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bar>
                      <m:barPr>
                        <m:pos m:val="top"/>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ba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e>
                    </m:d>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num>
                      <m:den>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sub>
                        </m:sSub>
                      </m:den>
                    </m:f>
                    <m:nary>
                      <m:naryPr>
                        <m:chr m:val="∑"/>
                        <m:supHide m:val="on"/>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𝑞</m:t>
                        </m:r>
                        <m:r>
                          <a:rPr lang="en-US" altLang="zh-CN" sz="1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𝑁</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e>
                        </m:d>
                      </m:sub>
                      <m:sup/>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𝑞</m:t>
                            </m:r>
                          </m:e>
                        </m:d>
                      </m:e>
                    </m:nary>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𝑔</m:t>
                        </m:r>
                      </m:e>
                      <m:sub>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sub>
                        </m:sSub>
                      </m:sub>
                    </m:sSub>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𝑞</m:t>
                            </m:r>
                          </m:e>
                        </m:d>
                      </m:e>
                    </m:d>
                    <m:r>
                      <a:rPr lang="en-US" altLang="zh-CN" sz="1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𝑔</m:t>
                        </m:r>
                      </m:e>
                      <m:sub>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m:t>
                            </m:r>
                          </m:sub>
                        </m:sSub>
                      </m:sub>
                    </m:sSub>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e>
                            </m:d>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𝑞</m:t>
                                </m:r>
                              </m:e>
                            </m:d>
                          </m:e>
                        </m:d>
                      </m:e>
                    </m:d>
                  </m:oMath>
                </a14:m>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4.52</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lgn="just">
                  <a:lnSpc>
                    <a:spcPct val="150000"/>
                  </a:lnSpc>
                  <a:spcAft>
                    <a:spcPts val="250"/>
                  </a:spcAft>
                  <a:buNone/>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为归一化常数，定义为</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lgn="r">
                  <a:lnSpc>
                    <a:spcPct val="150000"/>
                  </a:lnSpc>
                  <a:spcAft>
                    <a:spcPts val="250"/>
                  </a:spcAft>
                  <a:buNone/>
                </a:pP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nary>
                      <m:naryPr>
                        <m:chr m:val="∑"/>
                        <m:supHide m:val="on"/>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𝑞</m:t>
                        </m:r>
                        <m:r>
                          <a:rPr lang="en-US" altLang="zh-CN" sz="1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𝑁</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e>
                        </m:d>
                      </m:sub>
                      <m:sup/>
                      <m:e>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𝑔</m:t>
                            </m:r>
                          </m:e>
                          <m:sub>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sub>
                            </m:sSub>
                          </m:sub>
                        </m:sSub>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𝑞</m:t>
                                </m:r>
                              </m:e>
                            </m:d>
                          </m:e>
                        </m:d>
                        <m:r>
                          <a:rPr lang="en-US" altLang="zh-CN" sz="1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𝑔</m:t>
                            </m:r>
                          </m:e>
                          <m:sub>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m:t>
                                </m:r>
                              </m:sub>
                            </m:sSub>
                          </m:sub>
                        </m:sSub>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e>
                                </m:d>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𝑞</m:t>
                                    </m:r>
                                  </m:e>
                                </m:d>
                              </m:e>
                            </m:d>
                          </m:e>
                        </m:d>
                      </m:e>
                    </m:nary>
                  </m:oMath>
                </a14:m>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4.53</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lgn="just">
                  <a:lnSpc>
                    <a:spcPct val="150000"/>
                  </a:lnSpc>
                  <a:spcAft>
                    <a:spcPts val="250"/>
                  </a:spcAft>
                  <a:buNone/>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在双边滤波格式中存在两个自由度尺度参数，分别是</a:t>
                </a:r>
                <a14:m>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m:t>
                        </m:r>
                      </m:sub>
                    </m:sSub>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indent="266700" algn="just">
                  <a:lnSpc>
                    <a:spcPct val="150000"/>
                  </a:lnSpc>
                  <a:spcAft>
                    <a:spcPts val="250"/>
                  </a:spcAft>
                  <a:buNone/>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）空间尺度</a:t>
                </a:r>
                <a14:m>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，控制滤波作用的窗口邻居；</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indent="266700" algn="just">
                  <a:lnSpc>
                    <a:spcPct val="150000"/>
                  </a:lnSpc>
                  <a:spcAft>
                    <a:spcPts val="250"/>
                  </a:spcAft>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）内容差异感知尺度</a:t>
                </a:r>
                <a14:m>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m:t>
                        </m:r>
                      </m:sub>
                    </m:sSub>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，控制边缘的最小幅度。</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497041" y="1755375"/>
                <a:ext cx="6012331" cy="3148811"/>
              </a:xfrm>
              <a:prstGeom prst="rect">
                <a:avLst/>
              </a:prstGeom>
              <a:blipFill rotWithShape="1">
                <a:blip r:embed="rId1"/>
                <a:stretch>
                  <a:fillRect l="-8" t="-7" r="10" b="3"/>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2468946"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4.6.5 </a:t>
            </a:r>
            <a:r>
              <a:rPr lang="zh-CN" altLang="en-US" sz="1600" b="1" dirty="0">
                <a:solidFill>
                  <a:srgbClr val="000066"/>
                </a:solidFill>
                <a:latin typeface="微软雅黑" panose="020B0503020204020204" pitchFamily="34" charset="-122"/>
                <a:ea typeface="微软雅黑" panose="020B0503020204020204" pitchFamily="34" charset="-122"/>
              </a:rPr>
              <a:t>非局部均值滤波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38550" y="947283"/>
            <a:ext cx="6300350" cy="738664"/>
          </a:xfrm>
          <a:prstGeom prst="rect">
            <a:avLst/>
          </a:prstGeom>
          <a:noFill/>
        </p:spPr>
        <p:txBody>
          <a:bodyPr wrap="square">
            <a:spAutoFit/>
          </a:bodyPr>
          <a:lstStyle/>
          <a:p>
            <a:pPr>
              <a:lnSpc>
                <a:spcPct val="150000"/>
              </a:lnSpc>
            </a:pPr>
            <a:r>
              <a:rPr lang="zh-CN" altLang="en-US" sz="1400" dirty="0">
                <a:solidFill>
                  <a:srgbClr val="000066"/>
                </a:solidFill>
                <a:latin typeface="微软雅黑" panose="020B0503020204020204" pitchFamily="34" charset="-122"/>
                <a:ea typeface="微软雅黑" panose="020B0503020204020204" pitchFamily="34" charset="-122"/>
              </a:rPr>
              <a:t>原理上和高斯模糊、均值滤波类似，当前像素点的滤波值通过周围像素的加权平均得到，不同点是权重的计算策略不同。</a:t>
            </a:r>
            <a:endParaRPr lang="zh-CN" altLang="en-US" sz="1400"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6" name="文本框 5"/>
              <p:cNvSpPr txBox="1"/>
              <p:nvPr/>
            </p:nvSpPr>
            <p:spPr>
              <a:xfrm>
                <a:off x="440266" y="1766893"/>
                <a:ext cx="6376894" cy="1671676"/>
              </a:xfrm>
              <a:prstGeom prst="rect">
                <a:avLst/>
              </a:prstGeom>
              <a:noFill/>
            </p:spPr>
            <p:txBody>
              <a:bodyPr wrap="square">
                <a:spAutoFit/>
              </a:bodyPr>
              <a:lstStyle/>
              <a:p>
                <a:pPr algn="ctr">
                  <a:lnSpc>
                    <a:spcPct val="150000"/>
                  </a:lnSpc>
                  <a:spcAft>
                    <a:spcPts val="250"/>
                  </a:spcAft>
                  <a:buNone/>
                </a:pPr>
                <a:r>
                  <a:rPr lang="zh-CN" altLang="zh-CN" sz="1400" kern="100" dirty="0">
                    <a:solidFill>
                      <a:srgbClr val="000000"/>
                    </a:solidFill>
                    <a:effectLst/>
                    <a:latin typeface="Calibri" panose="020F0502020204030204" charset="0"/>
                    <a:ea typeface="Times New Roman" panose="02020603050405020304" pitchFamily="18" charset="0"/>
                    <a:cs typeface="Times New Roman" panose="02020603050405020304" pitchFamily="18" charset="0"/>
                  </a:rPr>
                  <a:t> </a:t>
                </a:r>
                <a14:m>
                  <m:oMath xmlns:m="http://schemas.openxmlformats.org/officeDocument/2006/math">
                    <m:bar>
                      <m:barPr>
                        <m:pos m:val="top"/>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ba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e>
                    </m:d>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num>
                      <m:den>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sub>
                        </m:sSub>
                      </m:den>
                    </m:f>
                    <m:nary>
                      <m:naryPr>
                        <m:chr m:val="∑"/>
                        <m:supHide m:val="on"/>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𝑞</m:t>
                        </m:r>
                        <m:r>
                          <a:rPr lang="en-US" altLang="zh-CN" sz="1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𝛺</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d>
                      </m:sub>
                      <m:sup/>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𝑞</m:t>
                            </m:r>
                          </m:e>
                        </m:d>
                      </m:e>
                    </m:nary>
                    <m:r>
                      <a:rPr lang="en-US" altLang="zh-CN" sz="1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𝑤</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d>
                  </m:oMath>
                </a14:m>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4.54</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lnSpc>
                    <a:spcPct val="150000"/>
                  </a:lnSpc>
                  <a:buNone/>
                </a:pPr>
                <a14:m>
                  <m:oMath xmlns:m="http://schemas.openxmlformats.org/officeDocument/2006/math">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𝛺</m:t>
                    </m:r>
                    <m:d>
                      <m:d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d>
                  </m:oMath>
                </a14:m>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表示图像的较大的搜索区域或者全部图像区域，</a:t>
                </a:r>
                <a:endParaRPr lang="en-US" altLang="zh-CN" sz="1400" i="1" dirty="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endParaRPr>
              </a:p>
              <a:p>
                <a:pPr>
                  <a:lnSpc>
                    <a:spcPct val="150000"/>
                  </a:lnSpc>
                  <a:buNone/>
                </a:pPr>
                <a14:m>
                  <m:oMath xmlns:m="http://schemas.openxmlformats.org/officeDocument/2006/math">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𝑤</m:t>
                    </m:r>
                    <m:d>
                      <m:d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d>
                  </m:oMath>
                </a14:m>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表示像素</a:t>
                </a:r>
                <a:r>
                  <a:rPr lang="en-US" altLang="zh-CN" sz="1400" b="1" i="1" dirty="0">
                    <a:solidFill>
                      <a:srgbClr val="000000"/>
                    </a:solidFill>
                    <a:effectLst/>
                    <a:latin typeface="Times New Roman" panose="02020603050405020304" pitchFamily="18" charset="0"/>
                    <a:ea typeface="宋体" panose="02010600030101010101" pitchFamily="2" charset="-122"/>
                  </a:rPr>
                  <a:t>p</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400" b="1" i="1" dirty="0">
                    <a:solidFill>
                      <a:srgbClr val="000000"/>
                    </a:solidFill>
                    <a:effectLst/>
                    <a:latin typeface="Times New Roman" panose="02020603050405020304" pitchFamily="18" charset="0"/>
                    <a:ea typeface="宋体" panose="02010600030101010101" pitchFamily="2" charset="-122"/>
                  </a:rPr>
                  <a:t>q</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之间的相似性</a:t>
                </a:r>
                <a:r>
                  <a:rPr lang="zh-CN" altLang="en-US"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buNone/>
                </a:pPr>
                <a14:m>
                  <m:oMath xmlns:m="http://schemas.openxmlformats.org/officeDocument/2006/math">
                    <m:sSub>
                      <m:sSub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nary>
                      <m:naryPr>
                        <m:chr m:val="∑"/>
                        <m:supHide m:val="on"/>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𝑞</m:t>
                        </m:r>
                        <m:r>
                          <a:rPr lang="en-US" altLang="zh-CN" sz="1400" i="1">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a:rPr lang="en-US" altLang="zh-CN" sz="1400" i="1">
                            <a:solidFill>
                              <a:srgbClr val="000000"/>
                            </a:solidFill>
                            <a:effectLst/>
                            <a:latin typeface="Cambria Math" panose="02040503050406030204" pitchFamily="18" charset="0"/>
                            <a:ea typeface="宋体" panose="02010600030101010101" pitchFamily="2" charset="-122"/>
                          </a:rPr>
                          <m:t>𝛺</m:t>
                        </m:r>
                        <m:d>
                          <m:d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d>
                      </m:sub>
                      <m:sup/>
                      <m:e>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𝑤</m:t>
                        </m:r>
                        <m:d>
                          <m:d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d>
                      </m:e>
                    </m:nary>
                  </m:oMath>
                </a14:m>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表示权重之和。</a:t>
                </a:r>
                <a:endParaRPr lang="zh-CN" altLang="en-US" sz="1400" dirty="0"/>
              </a:p>
            </p:txBody>
          </p:sp>
        </mc:Choice>
        <mc:Fallback>
          <p:sp>
            <p:nvSpPr>
              <p:cNvPr id="6" name="文本框 5"/>
              <p:cNvSpPr txBox="1">
                <a:spLocks noRot="1" noChangeAspect="1" noMove="1" noResize="1" noEditPoints="1" noAdjustHandles="1" noChangeArrowheads="1" noChangeShapeType="1" noTextEdit="1"/>
              </p:cNvSpPr>
              <p:nvPr/>
            </p:nvSpPr>
            <p:spPr>
              <a:xfrm>
                <a:off x="440266" y="1766893"/>
                <a:ext cx="6376894" cy="1671676"/>
              </a:xfrm>
              <a:prstGeom prst="rect">
                <a:avLst/>
              </a:prstGeom>
              <a:blipFill rotWithShape="1">
                <a:blip r:embed="rId1"/>
                <a:stretch>
                  <a:fillRect l="-3" t="-19" r="7" b="3"/>
                </a:stretch>
              </a:blipFill>
            </p:spPr>
            <p:txBody>
              <a:bodyPr/>
              <a:lstStyle/>
              <a:p>
                <a:r>
                  <a:rPr lang="zh-CN" altLang="en-US">
                    <a:noFill/>
                  </a:rPr>
                  <a:t> </a:t>
                </a:r>
              </a:p>
            </p:txBody>
          </p:sp>
        </mc:Fallback>
      </mc:AlternateContent>
      <p:pic>
        <p:nvPicPr>
          <p:cNvPr id="7" name="图片 6"/>
          <p:cNvPicPr>
            <a:picLocks noChangeAspect="1"/>
          </p:cNvPicPr>
          <p:nvPr/>
        </p:nvPicPr>
        <p:blipFill>
          <a:blip r:embed="rId2"/>
          <a:stretch>
            <a:fillRect/>
          </a:stretch>
        </p:blipFill>
        <p:spPr>
          <a:xfrm>
            <a:off x="4241119" y="3171579"/>
            <a:ext cx="1668616" cy="1681068"/>
          </a:xfrm>
          <a:prstGeom prst="rect">
            <a:avLst/>
          </a:prstGeom>
        </p:spPr>
      </p:pic>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138550" y="3792619"/>
            <a:ext cx="3583305" cy="829945"/>
          </a:xfrm>
          <a:prstGeom prst="rect">
            <a:avLst/>
          </a:prstGeom>
          <a:solidFill>
            <a:schemeClr val="accent2"/>
          </a:solidFill>
        </p:spPr>
        <p:txBody>
          <a:bodyPr wrap="none">
            <a:spAutoFit/>
          </a:bodyPr>
          <a:p>
            <a:pPr indent="0">
              <a:buFont typeface="Wingdings" panose="05000000000000000000" pitchFamily="2" charset="2"/>
              <a:buNone/>
            </a:pPr>
            <a:r>
              <a:rPr lang="en-US" altLang="zh-CN" sz="1600" b="1" dirty="0">
                <a:solidFill>
                  <a:srgbClr val="000066"/>
                </a:solidFill>
                <a:latin typeface="微软雅黑" panose="020B0503020204020204" pitchFamily="34" charset="-122"/>
                <a:ea typeface="微软雅黑" panose="020B0503020204020204" pitchFamily="34" charset="-122"/>
              </a:rPr>
              <a:t> -</a:t>
            </a:r>
            <a:r>
              <a:rPr lang="zh-CN" altLang="en-US" sz="1600" b="1" dirty="0">
                <a:solidFill>
                  <a:srgbClr val="000066"/>
                </a:solidFill>
                <a:latin typeface="微软雅黑" panose="020B0503020204020204" pitchFamily="34" charset="-122"/>
                <a:ea typeface="微软雅黑" panose="020B0503020204020204" pitchFamily="34" charset="-122"/>
              </a:rPr>
              <a:t>非局部相似性是图像处理的重要</a:t>
            </a:r>
            <a:r>
              <a:rPr lang="zh-CN" altLang="en-US" sz="1600" b="1" dirty="0">
                <a:solidFill>
                  <a:srgbClr val="000066"/>
                </a:solidFill>
                <a:latin typeface="微软雅黑" panose="020B0503020204020204" pitchFamily="34" charset="-122"/>
                <a:ea typeface="微软雅黑" panose="020B0503020204020204" pitchFamily="34" charset="-122"/>
              </a:rPr>
              <a:t>思想</a:t>
            </a:r>
            <a:endParaRPr lang="zh-CN" altLang="en-US" sz="1600" b="1" dirty="0">
              <a:solidFill>
                <a:srgbClr val="000066"/>
              </a:solidFill>
              <a:latin typeface="微软雅黑" panose="020B0503020204020204" pitchFamily="34" charset="-122"/>
              <a:ea typeface="微软雅黑" panose="020B0503020204020204" pitchFamily="34" charset="-122"/>
            </a:endParaRPr>
          </a:p>
          <a:p>
            <a:pPr indent="0">
              <a:buFont typeface="Wingdings" panose="05000000000000000000" pitchFamily="2" charset="2"/>
              <a:buNone/>
            </a:pPr>
            <a:endParaRPr lang="zh-CN" altLang="en-US" sz="1600" b="1" dirty="0">
              <a:solidFill>
                <a:srgbClr val="000066"/>
              </a:solidFill>
              <a:latin typeface="微软雅黑" panose="020B0503020204020204" pitchFamily="34" charset="-122"/>
              <a:ea typeface="微软雅黑" panose="020B0503020204020204" pitchFamily="34" charset="-122"/>
            </a:endParaRPr>
          </a:p>
          <a:p>
            <a:pPr indent="0">
              <a:buFont typeface="Wingdings" panose="05000000000000000000" pitchFamily="2" charset="2"/>
              <a:buNone/>
            </a:pPr>
            <a:r>
              <a:rPr lang="en-US" altLang="zh-CN" sz="1600" b="1" dirty="0">
                <a:solidFill>
                  <a:srgbClr val="000066"/>
                </a:solidFill>
                <a:latin typeface="微软雅黑" panose="020B0503020204020204" pitchFamily="34" charset="-122"/>
                <a:ea typeface="微软雅黑" panose="020B0503020204020204" pitchFamily="34" charset="-122"/>
              </a:rPr>
              <a:t>-  Patch </a:t>
            </a:r>
            <a:r>
              <a:rPr lang="en-US" altLang="zh-CN" sz="1600" b="1" dirty="0">
                <a:solidFill>
                  <a:srgbClr val="000066"/>
                </a:solidFill>
                <a:latin typeface="微软雅黑" panose="020B0503020204020204" pitchFamily="34" charset="-122"/>
                <a:ea typeface="微软雅黑" panose="020B0503020204020204" pitchFamily="34" charset="-122"/>
              </a:rPr>
              <a:t>based Methodology</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2468946"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4.6.5 </a:t>
            </a:r>
            <a:r>
              <a:rPr lang="zh-CN" altLang="en-US" sz="1600" b="1" dirty="0">
                <a:solidFill>
                  <a:srgbClr val="000066"/>
                </a:solidFill>
                <a:latin typeface="微软雅黑" panose="020B0503020204020204" pitchFamily="34" charset="-122"/>
                <a:ea typeface="微软雅黑" panose="020B0503020204020204" pitchFamily="34" charset="-122"/>
              </a:rPr>
              <a:t>非局部均值滤波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138550" y="1043450"/>
                <a:ext cx="3430494" cy="338554"/>
              </a:xfrm>
              <a:prstGeom prst="rect">
                <a:avLst/>
              </a:prstGeom>
              <a:noFill/>
            </p:spPr>
            <p:txBody>
              <a:bodyPr wrap="square">
                <a:spAutoFit/>
              </a:bodyPr>
              <a:lstStyle/>
              <a:p>
                <a14:m>
                  <m:oMath xmlns:m="http://schemas.openxmlformats.org/officeDocument/2006/math">
                    <m:r>
                      <a:rPr lang="en-US" altLang="zh-CN" sz="1600" b="1">
                        <a:solidFill>
                          <a:srgbClr val="000066"/>
                        </a:solidFill>
                        <a:latin typeface="Cambria Math" panose="02040503050406030204" pitchFamily="18" charset="0"/>
                        <a:ea typeface="微软雅黑" panose="020B0503020204020204" pitchFamily="34" charset="-122"/>
                      </a:rPr>
                      <m:t>𝑤</m:t>
                    </m:r>
                    <m:d>
                      <m:dPr>
                        <m:ctrlPr>
                          <a:rPr lang="zh-CN" altLang="zh-CN" sz="1600" b="1" i="1">
                            <a:solidFill>
                              <a:srgbClr val="000066"/>
                            </a:solidFill>
                            <a:latin typeface="Cambria Math" panose="02040503050406030204" pitchFamily="18" charset="0"/>
                            <a:ea typeface="微软雅黑" panose="020B0503020204020204" pitchFamily="34" charset="-122"/>
                          </a:rPr>
                        </m:ctrlPr>
                      </m:dPr>
                      <m:e>
                        <m:r>
                          <a:rPr lang="en-US" altLang="zh-CN" sz="1600" b="1">
                            <a:solidFill>
                              <a:srgbClr val="000066"/>
                            </a:solidFill>
                            <a:latin typeface="Cambria Math" panose="02040503050406030204" pitchFamily="18" charset="0"/>
                            <a:ea typeface="微软雅黑" panose="020B0503020204020204" pitchFamily="34" charset="-122"/>
                          </a:rPr>
                          <m:t>𝒑</m:t>
                        </m:r>
                        <m:r>
                          <a:rPr lang="en-US" altLang="zh-CN" sz="1600" b="1">
                            <a:solidFill>
                              <a:srgbClr val="000066"/>
                            </a:solidFill>
                            <a:latin typeface="Cambria Math" panose="02040503050406030204" pitchFamily="18" charset="0"/>
                            <a:ea typeface="微软雅黑" panose="020B0503020204020204" pitchFamily="34" charset="-122"/>
                          </a:rPr>
                          <m:t>,</m:t>
                        </m:r>
                        <m:r>
                          <a:rPr lang="en-US" altLang="zh-CN" sz="1600" b="1">
                            <a:solidFill>
                              <a:srgbClr val="000066"/>
                            </a:solidFill>
                            <a:latin typeface="Cambria Math" panose="02040503050406030204" pitchFamily="18" charset="0"/>
                            <a:ea typeface="微软雅黑" panose="020B0503020204020204" pitchFamily="34" charset="-122"/>
                          </a:rPr>
                          <m:t>𝒒</m:t>
                        </m:r>
                      </m:e>
                    </m:d>
                  </m:oMath>
                </a14:m>
                <a:r>
                  <a:rPr lang="zh-CN" altLang="zh-CN" sz="1600" b="1" dirty="0">
                    <a:solidFill>
                      <a:srgbClr val="000066"/>
                    </a:solidFill>
                    <a:latin typeface="微软雅黑" panose="020B0503020204020204" pitchFamily="34" charset="-122"/>
                    <a:ea typeface="微软雅黑" panose="020B0503020204020204" pitchFamily="34" charset="-122"/>
                  </a:rPr>
                  <a:t>的计算</a:t>
                </a:r>
                <a:r>
                  <a:rPr lang="zh-CN" altLang="en-US" sz="1600" b="1" dirty="0">
                    <a:solidFill>
                      <a:srgbClr val="000066"/>
                    </a:solidFill>
                    <a:latin typeface="微软雅黑" panose="020B0503020204020204" pitchFamily="34" charset="-122"/>
                    <a:ea typeface="微软雅黑" panose="020B0503020204020204" pitchFamily="34" charset="-122"/>
                  </a:rPr>
                  <a:t>：</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138550" y="1043450"/>
                <a:ext cx="3430494" cy="338554"/>
              </a:xfrm>
              <a:prstGeom prst="rect">
                <a:avLst/>
              </a:prstGeom>
              <a:blipFill rotWithShape="1">
                <a:blip r:embed="rId1"/>
                <a:stretch>
                  <a:fillRect l="-3" t="-43" r="10" b="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260881" y="1382004"/>
                <a:ext cx="6458569" cy="3726180"/>
              </a:xfrm>
              <a:prstGeom prst="rect">
                <a:avLst/>
              </a:prstGeom>
              <a:noFill/>
            </p:spPr>
            <p:txBody>
              <a:bodyPr wrap="square">
                <a:spAutoFit/>
              </a:bodyPr>
              <a:lstStyle/>
              <a:p>
                <a:pPr indent="266700" algn="just">
                  <a:lnSpc>
                    <a:spcPct val="150000"/>
                  </a:lnSpc>
                  <a:spcAft>
                    <a:spcPts val="250"/>
                  </a:spcAft>
                  <a:buNone/>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首先定义</a:t>
                </a:r>
                <a14:m>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𝑁</m:t>
                        </m:r>
                      </m:e>
                      <m:sub>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sub>
                    </m:sSub>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𝑁</m:t>
                        </m:r>
                      </m:e>
                      <m:sub>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sub>
                    </m:sSub>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之间欧氏距离</a:t>
                </a:r>
                <a:r>
                  <a:rPr lang="en-US" altLang="zh-CN" sz="1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(Patch </a:t>
                </a:r>
                <a:r>
                  <a:rPr lang="zh-CN" altLang="en-US" sz="1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间</a:t>
                </a:r>
                <a:r>
                  <a:rPr lang="en-US" altLang="zh-CN" sz="1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的相似度度量</a:t>
                </a:r>
                <a:r>
                  <a:rPr lang="en-US" altLang="zh-CN" sz="1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solidFill>
                    <a:srgbClr val="FF0000"/>
                  </a:solidFill>
                  <a:effectLst/>
                  <a:latin typeface="Calibri" panose="020F0502020204030204" charset="0"/>
                  <a:ea typeface="宋体" panose="02010600030101010101" pitchFamily="2" charset="-122"/>
                  <a:cs typeface="Times New Roman" panose="02020603050405020304" pitchFamily="18" charset="0"/>
                </a:endParaRPr>
              </a:p>
              <a:p>
                <a:pPr algn="r">
                  <a:lnSpc>
                    <a:spcPct val="150000"/>
                  </a:lnSpc>
                  <a:spcAft>
                    <a:spcPts val="250"/>
                  </a:spcAft>
                  <a:buNone/>
                </a:pP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d>
                      <m:dPr>
                        <m:begChr m:val="‖"/>
                        <m:endChr m:val="‖"/>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𝑁</m:t>
                                </m:r>
                              </m:e>
                              <m:sub>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sub>
                            </m:sSub>
                          </m:e>
                        </m:d>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𝑁</m:t>
                                </m:r>
                              </m:e>
                              <m:sub>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sub>
                            </m:sSub>
                          </m:e>
                        </m:d>
                      </m:e>
                    </m:d>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nary>
                          <m:naryPr>
                            <m:chr m:val="∑"/>
                            <m:supHide m:val="on"/>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𝒕</m:t>
                            </m:r>
                          </m:sub>
                          <m:sup/>
                          <m:e>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𝒕</m:t>
                                        </m:r>
                                      </m:e>
                                    </m:d>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𝒕</m:t>
                                        </m:r>
                                      </m:e>
                                    </m:d>
                                  </m:e>
                                </m:d>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p>
                            </m:sSup>
                          </m:e>
                        </m:nary>
                      </m:e>
                    </m:rad>
                  </m:oMath>
                </a14:m>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4.55</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indent="266700" algn="just">
                  <a:lnSpc>
                    <a:spcPct val="150000"/>
                  </a:lnSpc>
                  <a:spcAft>
                    <a:spcPts val="250"/>
                  </a:spcAft>
                  <a:buNone/>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式中，向量</a:t>
                </a:r>
                <a:r>
                  <a:rPr lang="en-US" altLang="zh-CN" sz="1400" b="1" i="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表示相对于两个中心像素</a:t>
                </a:r>
                <a:r>
                  <a:rPr lang="en-US" altLang="zh-CN" sz="1400" b="1" i="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r>
                  <a:rPr lang="en-US" altLang="zh-CN" sz="1400" b="1" i="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q</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的偏移矢量，因此</a:t>
                </a:r>
                <a14:m>
                  <m:oMath xmlns:m="http://schemas.openxmlformats.org/officeDocument/2006/math">
                    <m:d>
                      <m:dPr>
                        <m:begChr m:val="‖"/>
                        <m:endChr m:val="‖"/>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𝑁</m:t>
                                </m:r>
                              </m:e>
                              <m:sub>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sub>
                            </m:sSub>
                          </m:e>
                        </m:d>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𝑁</m:t>
                                </m:r>
                              </m:e>
                              <m:sub>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sub>
                            </m:sSub>
                          </m:e>
                        </m:d>
                      </m:e>
                    </m:d>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表示邻域</a:t>
                </a:r>
                <a14:m>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𝑁</m:t>
                        </m:r>
                      </m:e>
                      <m:sub>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sub>
                    </m:sSub>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𝑁</m:t>
                        </m:r>
                      </m:e>
                      <m:sub>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sub>
                    </m:sSub>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内所有对应像素值组成的向量之间的距离。相似性权重</a:t>
                </a: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𝑤</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d>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定义为</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lnSpc>
                    <a:spcPct val="150000"/>
                  </a:lnSpc>
                  <a:spcAft>
                    <a:spcPts val="250"/>
                  </a:spcAft>
                </a:pPr>
                <a:r>
                  <a:rPr lang="en-US" altLang="zh-CN" sz="1400" kern="100" dirty="0">
                    <a:solidFill>
                      <a:srgbClr val="000000"/>
                    </a:solidFill>
                    <a:effectLst/>
                    <a:ea typeface="宋体" panose="02010600030101010101" pitchFamily="2" charset="-122"/>
                    <a:cs typeface="Times New Roman" panose="02020603050405020304" pitchFamily="18" charset="0"/>
                  </a:rPr>
                  <a:t>	</a:t>
                </a: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𝑤</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d>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𝑔</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sub>
                    </m:sSub>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𝑁</m:t>
                                    </m:r>
                                  </m:e>
                                  <m:sub>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sub>
                                </m:sSub>
                              </m:e>
                            </m:d>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𝑁</m:t>
                                    </m:r>
                                  </m:e>
                                  <m:sub>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sub>
                                </m:sSub>
                              </m:e>
                            </m:d>
                          </m:e>
                        </m:d>
                      </m:e>
                    </m:d>
                    <m:m>
                      <m:mPr>
                        <m:mcs>
                          <m:mc>
                            <m:mcPr>
                              <m:count m:val="3"/>
                              <m:mcJc m:val="center"/>
                            </m:mcPr>
                          </m:mc>
                        </m:mcs>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eqArr>
                            <m:eqArrPr>
                              <m:ctrlPr>
                                <a:rPr lang="zh-CN" altLang="zh-CN" sz="1400" b="0" i="1" kern="100">
                                  <a:solidFill>
                                    <a:srgbClr val="000000"/>
                                  </a:solidFill>
                                  <a:effectLst/>
                                  <a:latin typeface="Cambria Math" panose="02040503050406030204" pitchFamily="18" charset="0"/>
                                  <a:cs typeface="Times New Roman" panose="02020603050405020304" pitchFamily="18" charset="0"/>
                                </a:rPr>
                              </m:ctrlPr>
                            </m:eqArrPr>
                            <m:e>
                              <m:r>
                                <a:rPr lang="en-US" altLang="zh-CN" sz="1400" b="0" i="1" kern="100" smtClean="0">
                                  <a:solidFill>
                                    <a:srgbClr val="000000"/>
                                  </a:solidFill>
                                  <a:effectLst/>
                                  <a:latin typeface="Cambria Math" panose="02040503050406030204" pitchFamily="18" charset="0"/>
                                  <a:cs typeface="Times New Roman" panose="02020603050405020304" pitchFamily="18" charset="0"/>
                                </a:rPr>
                                <m:t> </m:t>
                              </m:r>
                            </m:e>
                            <m:e>
                              <m:r>
                                <a:rPr lang="en-US" altLang="zh-CN" b="0" i="1" smtClean="0">
                                  <a:latin typeface="Cambria Math" panose="02040503050406030204" pitchFamily="18" charset="0"/>
                                </a:rPr>
                                <m:t> </m:t>
                              </m:r>
                            </m:e>
                            <m:e>
                              <m:r>
                                <a:rPr lang="en-US" altLang="zh-CN" b="0" i="1" smtClean="0">
                                  <a:latin typeface="Cambria Math" panose="02040503050406030204" pitchFamily="18" charset="0"/>
                                </a:rPr>
                                <m:t> </m:t>
                              </m:r>
                            </m:e>
                          </m:eqArr>
                        </m:e>
                        <m:e>
                          <m:eqArr>
                            <m:eqArrPr>
                              <m:ctrlPr>
                                <a:rPr lang="en-US" altLang="zh-CN" sz="1400" i="1" kern="100">
                                  <a:solidFill>
                                    <a:srgbClr val="000000"/>
                                  </a:solidFill>
                                  <a:latin typeface="Cambria Math" panose="02040503050406030204" pitchFamily="18" charset="0"/>
                                  <a:cs typeface="Times New Roman" panose="02020603050405020304" pitchFamily="18" charset="0"/>
                                </a:rPr>
                              </m:ctrlPr>
                            </m:eqArrPr>
                            <m:e>
                              <m:r>
                                <a:rPr lang="en-US" altLang="zh-CN" sz="1400" i="1" kern="100">
                                  <a:solidFill>
                                    <a:srgbClr val="000000"/>
                                  </a:solidFill>
                                  <a:latin typeface="Cambria Math" panose="02040503050406030204" pitchFamily="18" charset="0"/>
                                  <a:cs typeface="Times New Roman" panose="02020603050405020304" pitchFamily="18" charset="0"/>
                                </a:rPr>
                                <m:t> </m:t>
                              </m:r>
                            </m:e>
                            <m:e>
                              <m:r>
                                <a:rPr lang="en-US" altLang="zh-CN" sz="1400" i="1" kern="100">
                                  <a:solidFill>
                                    <a:srgbClr val="000000"/>
                                  </a:solidFill>
                                  <a:latin typeface="Cambria Math" panose="02040503050406030204" pitchFamily="18" charset="0"/>
                                  <a:cs typeface="Times New Roman" panose="02020603050405020304" pitchFamily="18" charset="0"/>
                                </a:rPr>
                                <m:t>=</m:t>
                              </m:r>
                              <m:func>
                                <m:func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1400" i="1" kern="100">
                                      <a:solidFill>
                                        <a:srgbClr val="000000"/>
                                      </a:solidFill>
                                      <a:latin typeface="Cambria Math" panose="02040503050406030204" pitchFamily="18" charset="0"/>
                                      <a:cs typeface="Times New Roman" panose="02020603050405020304" pitchFamily="18" charset="0"/>
                                    </a:rPr>
                                    <m:t>𝑒𝑥𝑝</m:t>
                                  </m:r>
                                </m:fName>
                                <m:e>
                                  <m:r>
                                    <a:rPr lang="en-US" altLang="zh-CN" sz="1400" i="1" kern="100">
                                      <a:solidFill>
                                        <a:srgbClr val="000000"/>
                                      </a:solidFill>
                                      <a:latin typeface="Cambria Math" panose="02040503050406030204" pitchFamily="18" charset="0"/>
                                      <a:cs typeface="Times New Roman" panose="02020603050405020304" pitchFamily="18" charset="0"/>
                                    </a:rPr>
                                    <m:t>−</m:t>
                                  </m:r>
                                </m:e>
                              </m:func>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latin typeface="Cambria Math" panose="02040503050406030204" pitchFamily="18" charset="0"/>
                                              <a:cs typeface="Times New Roman" panose="02020603050405020304" pitchFamily="18" charset="0"/>
                                            </a:rPr>
                                            <m:t>𝐼</m:t>
                                          </m:r>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cs typeface="Times New Roman" panose="02020603050405020304" pitchFamily="18" charset="0"/>
                                                    </a:rPr>
                                                    <m:t>𝑁</m:t>
                                                  </m:r>
                                                </m:e>
                                                <m:sub>
                                                  <m:r>
                                                    <a:rPr lang="en-US" altLang="zh-CN" sz="1400" b="1" i="1" kern="100">
                                                      <a:solidFill>
                                                        <a:srgbClr val="000000"/>
                                                      </a:solidFill>
                                                      <a:latin typeface="Cambria Math" panose="02040503050406030204" pitchFamily="18" charset="0"/>
                                                      <a:cs typeface="Times New Roman" panose="02020603050405020304" pitchFamily="18" charset="0"/>
                                                    </a:rPr>
                                                    <m:t>𝒑</m:t>
                                                  </m:r>
                                                </m:sub>
                                              </m:sSub>
                                            </m:e>
                                          </m:d>
                                          <m:r>
                                            <a:rPr lang="en-US" altLang="zh-CN" sz="1400" i="1" kern="100">
                                              <a:solidFill>
                                                <a:srgbClr val="000000"/>
                                              </a:solidFill>
                                              <a:latin typeface="Cambria Math" panose="02040503050406030204" pitchFamily="18" charset="0"/>
                                              <a:cs typeface="Times New Roman" panose="02020603050405020304" pitchFamily="18" charset="0"/>
                                            </a:rPr>
                                            <m:t>−</m:t>
                                          </m:r>
                                          <m:r>
                                            <a:rPr lang="en-US" altLang="zh-CN" sz="1400" i="1" kern="100">
                                              <a:solidFill>
                                                <a:srgbClr val="000000"/>
                                              </a:solidFill>
                                              <a:latin typeface="Cambria Math" panose="02040503050406030204" pitchFamily="18" charset="0"/>
                                              <a:cs typeface="Times New Roman" panose="02020603050405020304" pitchFamily="18" charset="0"/>
                                            </a:rPr>
                                            <m:t>𝐼</m:t>
                                          </m:r>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cs typeface="Times New Roman" panose="02020603050405020304" pitchFamily="18" charset="0"/>
                                                    </a:rPr>
                                                    <m:t>𝑁</m:t>
                                                  </m:r>
                                                </m:e>
                                                <m:sub>
                                                  <m:r>
                                                    <a:rPr lang="en-US" altLang="zh-CN" sz="1400" b="1" i="1" kern="100">
                                                      <a:solidFill>
                                                        <a:srgbClr val="000000"/>
                                                      </a:solidFill>
                                                      <a:latin typeface="Cambria Math" panose="02040503050406030204" pitchFamily="18" charset="0"/>
                                                      <a:cs typeface="Times New Roman" panose="02020603050405020304" pitchFamily="18" charset="0"/>
                                                    </a:rPr>
                                                    <m:t>𝒒</m:t>
                                                  </m:r>
                                                </m:sub>
                                              </m:sSub>
                                            </m:e>
                                          </m:d>
                                        </m:e>
                                      </m:d>
                                    </m:num>
                                    <m:den>
                                      <m:sSup>
                                        <m:sSup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latin typeface="Cambria Math" panose="02040503050406030204" pitchFamily="18" charset="0"/>
                                              <a:cs typeface="Times New Roman" panose="02020603050405020304" pitchFamily="18" charset="0"/>
                                            </a:rPr>
                                            <m:t>𝜎</m:t>
                                          </m:r>
                                        </m:e>
                                        <m:sup>
                                          <m:r>
                                            <a:rPr lang="en-US" altLang="zh-CN" sz="1400" i="1" kern="100">
                                              <a:solidFill>
                                                <a:srgbClr val="000000"/>
                                              </a:solidFill>
                                              <a:latin typeface="Cambria Math" panose="02040503050406030204" pitchFamily="18" charset="0"/>
                                              <a:cs typeface="Times New Roman" panose="02020603050405020304" pitchFamily="18" charset="0"/>
                                            </a:rPr>
                                            <m:t>2</m:t>
                                          </m:r>
                                        </m:sup>
                                      </m:sSup>
                                    </m:den>
                                  </m:f>
                                </m:e>
                              </m:d>
                            </m:e>
                          </m:eqArr>
                        </m:e>
                        <m:e>
                          <m:r>
                            <a:rPr lang="en-US" altLang="zh-CN" sz="1400" b="0"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e>
                      </m:mr>
                    </m:m>
                  </m:oMath>
                </a14:m>
                <a:endParaRPr lang="en-US" altLang="zh-CN" sz="1400" i="1" kern="100" dirty="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endParaRPr>
              </a:p>
              <a:p>
                <a:pPr algn="ctr">
                  <a:lnSpc>
                    <a:spcPct val="150000"/>
                  </a:lnSpc>
                  <a:spcAft>
                    <a:spcPts val="250"/>
                  </a:spcAft>
                </a:pPr>
                <a14:m>
                  <m:oMath xmlns:m="http://schemas.openxmlformats.org/officeDocument/2006/math">
                    <m:r>
                      <a:rPr lang="en-US" altLang="zh-CN" sz="1400" i="1" kern="100">
                        <a:solidFill>
                          <a:srgbClr val="000000"/>
                        </a:solidFill>
                        <a:latin typeface="Cambria Math" panose="02040503050406030204" pitchFamily="18" charset="0"/>
                        <a:cs typeface="Times New Roman" panose="02020603050405020304" pitchFamily="18" charset="0"/>
                      </a:rPr>
                      <m:t>=</m:t>
                    </m:r>
                    <m:func>
                      <m:func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𝑒𝑥𝑝</m:t>
                        </m:r>
                      </m:fName>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e>
                    </m:func>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supHide m:val="on"/>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𝒕</m:t>
                                </m:r>
                              </m:sub>
                              <m:sup/>
                              <m:e>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𝒕</m:t>
                                            </m:r>
                                          </m:e>
                                        </m:d>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𝒕</m:t>
                                            </m:r>
                                          </m:e>
                                        </m:d>
                                      </m:e>
                                    </m:d>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p>
                                </m:sSup>
                              </m:e>
                            </m:nary>
                          </m:num>
                          <m:den>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p>
                            </m:sSup>
                          </m:den>
                        </m:f>
                      </m:e>
                    </m:d>
                  </m:oMath>
                </a14:m>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4.56</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260881" y="1382004"/>
                <a:ext cx="6458569" cy="3726180"/>
              </a:xfrm>
              <a:prstGeom prst="rect">
                <a:avLst/>
              </a:prstGeom>
              <a:blipFill rotWithShape="1">
                <a:blip r:embed="rId2"/>
                <a:stretch>
                  <a:fillRect l="-8" t="-7" r="8" b="7"/>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1853392"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4.6.6 </a:t>
            </a:r>
            <a:r>
              <a:rPr lang="zh-CN" altLang="en-US" sz="1600" b="1" dirty="0">
                <a:solidFill>
                  <a:srgbClr val="000066"/>
                </a:solidFill>
                <a:latin typeface="微软雅黑" panose="020B0503020204020204" pitchFamily="34" charset="-122"/>
                <a:ea typeface="微软雅黑" panose="020B0503020204020204" pitchFamily="34" charset="-122"/>
              </a:rPr>
              <a:t>引导滤波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6" name="文本框 5"/>
              <p:cNvSpPr txBox="1"/>
              <p:nvPr/>
            </p:nvSpPr>
            <p:spPr>
              <a:xfrm>
                <a:off x="711449" y="1103215"/>
                <a:ext cx="5731435" cy="1580561"/>
              </a:xfrm>
              <a:prstGeom prst="rect">
                <a:avLst/>
              </a:prstGeom>
              <a:noFill/>
            </p:spPr>
            <p:txBody>
              <a:bodyPr wrap="square">
                <a:spAutoFit/>
              </a:bodyPr>
              <a:lstStyle/>
              <a:p>
                <a:pPr indent="266700" algn="just">
                  <a:lnSpc>
                    <a:spcPct val="150000"/>
                  </a:lnSpc>
                  <a:spcAft>
                    <a:spcPts val="250"/>
                  </a:spcAft>
                  <a:buNone/>
                </a:pPr>
                <a:r>
                  <a:rPr lang="zh-CN" altLang="zh-CN" sz="1400" dirty="0">
                    <a:solidFill>
                      <a:srgbClr val="000066"/>
                    </a:solidFill>
                    <a:latin typeface="微软雅黑" panose="020B0503020204020204" pitchFamily="34" charset="-122"/>
                    <a:ea typeface="微软雅黑" panose="020B0503020204020204" pitchFamily="34" charset="-122"/>
                  </a:rPr>
                  <a:t>通过引入一个引导图像</a:t>
                </a:r>
                <a14:m>
                  <m:oMath xmlns:m="http://schemas.openxmlformats.org/officeDocument/2006/math">
                    <m:sSub>
                      <m:sSubPr>
                        <m:ctrlPr>
                          <a:rPr lang="zh-CN" altLang="zh-CN" sz="1400" i="1">
                            <a:solidFill>
                              <a:srgbClr val="000066"/>
                            </a:solidFill>
                            <a:latin typeface="Cambria Math" panose="02040503050406030204" pitchFamily="18" charset="0"/>
                            <a:ea typeface="微软雅黑" panose="020B0503020204020204" pitchFamily="34" charset="-122"/>
                          </a:rPr>
                        </m:ctrlPr>
                      </m:sSubPr>
                      <m:e>
                        <m:r>
                          <a:rPr lang="en-US" altLang="zh-CN" sz="1400">
                            <a:solidFill>
                              <a:srgbClr val="000066"/>
                            </a:solidFill>
                            <a:latin typeface="Cambria Math" panose="02040503050406030204" pitchFamily="18" charset="0"/>
                            <a:ea typeface="微软雅黑" panose="020B0503020204020204" pitchFamily="34" charset="-122"/>
                          </a:rPr>
                          <m:t>𝐼</m:t>
                        </m:r>
                      </m:e>
                      <m:sub>
                        <m:r>
                          <a:rPr lang="en-US" altLang="zh-CN" sz="1400">
                            <a:solidFill>
                              <a:srgbClr val="000066"/>
                            </a:solidFill>
                            <a:latin typeface="Cambria Math" panose="02040503050406030204" pitchFamily="18" charset="0"/>
                            <a:ea typeface="微软雅黑" panose="020B0503020204020204" pitchFamily="34" charset="-122"/>
                          </a:rPr>
                          <m:t>𝐺</m:t>
                        </m:r>
                      </m:sub>
                    </m:sSub>
                  </m:oMath>
                </a14:m>
                <a:r>
                  <a:rPr lang="zh-CN" altLang="zh-CN" sz="1400" dirty="0">
                    <a:solidFill>
                      <a:srgbClr val="000066"/>
                    </a:solidFill>
                    <a:latin typeface="微软雅黑" panose="020B0503020204020204" pitchFamily="34" charset="-122"/>
                    <a:ea typeface="微软雅黑" panose="020B0503020204020204" pitchFamily="34" charset="-122"/>
                  </a:rPr>
                  <a:t>来建立滤波格式</a:t>
                </a:r>
                <a:endParaRPr lang="zh-CN" altLang="zh-CN" sz="1400" dirty="0">
                  <a:solidFill>
                    <a:srgbClr val="000066"/>
                  </a:solidFill>
                  <a:latin typeface="微软雅黑" panose="020B0503020204020204" pitchFamily="34" charset="-122"/>
                  <a:ea typeface="微软雅黑" panose="020B0503020204020204" pitchFamily="34" charset="-122"/>
                </a:endParaRPr>
              </a:p>
              <a:p>
                <a:pPr algn="ctr">
                  <a:lnSpc>
                    <a:spcPct val="150000"/>
                  </a:lnSpc>
                  <a:spcAft>
                    <a:spcPts val="250"/>
                  </a:spcAft>
                  <a:buNone/>
                </a:pP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bar>
                      <m:barPr>
                        <m:pos m:val="top"/>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ba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e>
                    </m:d>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nary>
                      <m:naryPr>
                        <m:chr m:val="∑"/>
                        <m:supHide m:val="on"/>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𝑞</m:t>
                        </m:r>
                        <m:r>
                          <a:rPr lang="en-US" altLang="zh-CN" sz="1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𝛺</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e>
                        </m:d>
                      </m:sub>
                      <m:sup/>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𝑞</m:t>
                            </m:r>
                          </m:e>
                        </m:d>
                      </m:e>
                    </m:nary>
                    <m:r>
                      <a:rPr lang="en-US" altLang="zh-CN" sz="1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𝑤</m:t>
                        </m:r>
                      </m:e>
                      <m:sub>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sub>
                        </m:sSub>
                      </m:sub>
                    </m:sSub>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d>
                  </m:oMath>
                </a14:m>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4.57</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lnSpc>
                    <a:spcPct val="150000"/>
                  </a:lnSpc>
                  <a:buNone/>
                </a:pP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sSub>
                      <m:sSub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𝑤</m:t>
                        </m:r>
                      </m:e>
                      <m:sub>
                        <m:sSub>
                          <m:sSub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sub>
                        </m:sSub>
                      </m:sub>
                    </m:sSub>
                    <m:d>
                      <m:d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d>
                  </m:oMath>
                </a14:m>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为由引导图像</a:t>
                </a:r>
                <a14:m>
                  <m:oMath xmlns:m="http://schemas.openxmlformats.org/officeDocument/2006/math">
                    <m:sSub>
                      <m:sSub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sub>
                    </m:sSub>
                  </m:oMath>
                </a14:m>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决定的权重函数（或滤波核），并且与输入图像</a:t>
                </a:r>
                <a:r>
                  <a:rPr lang="en-US" altLang="zh-CN" sz="1400" i="1" dirty="0">
                    <a:solidFill>
                      <a:srgbClr val="000000"/>
                    </a:solidFill>
                    <a:effectLst/>
                    <a:latin typeface="Times New Roman" panose="02020603050405020304" pitchFamily="18" charset="0"/>
                    <a:ea typeface="宋体" panose="02010600030101010101" pitchFamily="2" charset="-122"/>
                  </a:rPr>
                  <a:t>I</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无关。</a:t>
                </a:r>
                <a:endParaRPr lang="zh-CN" altLang="en-US" sz="1400" dirty="0"/>
              </a:p>
            </p:txBody>
          </p:sp>
        </mc:Choice>
        <mc:Fallback>
          <p:sp>
            <p:nvSpPr>
              <p:cNvPr id="6" name="文本框 5"/>
              <p:cNvSpPr txBox="1">
                <a:spLocks noRot="1" noChangeAspect="1" noMove="1" noResize="1" noEditPoints="1" noAdjustHandles="1" noChangeArrowheads="1" noChangeShapeType="1" noTextEdit="1"/>
              </p:cNvSpPr>
              <p:nvPr/>
            </p:nvSpPr>
            <p:spPr>
              <a:xfrm>
                <a:off x="711449" y="1103215"/>
                <a:ext cx="5731435" cy="1580561"/>
              </a:xfrm>
              <a:prstGeom prst="rect">
                <a:avLst/>
              </a:prstGeom>
              <a:blipFill rotWithShape="1">
                <a:blip r:embed="rId1"/>
                <a:stretch>
                  <a:fillRect l="-4" t="-14" r="3" b="17"/>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7" name="文本框 6"/>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1853392"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4.6.6 </a:t>
            </a:r>
            <a:r>
              <a:rPr lang="zh-CN" altLang="en-US" sz="1600" b="1" dirty="0">
                <a:solidFill>
                  <a:srgbClr val="000066"/>
                </a:solidFill>
                <a:latin typeface="微软雅黑" panose="020B0503020204020204" pitchFamily="34" charset="-122"/>
                <a:ea typeface="微软雅黑" panose="020B0503020204020204" pitchFamily="34" charset="-122"/>
              </a:rPr>
              <a:t>引导滤波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文本框 3"/>
              <p:cNvSpPr txBox="1"/>
              <p:nvPr/>
            </p:nvSpPr>
            <p:spPr>
              <a:xfrm>
                <a:off x="352611" y="1005207"/>
                <a:ext cx="6364942" cy="3054554"/>
              </a:xfrm>
              <a:prstGeom prst="rect">
                <a:avLst/>
              </a:prstGeom>
              <a:noFill/>
            </p:spPr>
            <p:txBody>
              <a:bodyPr wrap="square">
                <a:spAutoFit/>
              </a:bodyPr>
              <a:lstStyle/>
              <a:p>
                <a:pPr indent="266700" algn="just">
                  <a:lnSpc>
                    <a:spcPct val="150000"/>
                  </a:lnSpc>
                  <a:spcAft>
                    <a:spcPts val="250"/>
                  </a:spcAft>
                  <a:buNone/>
                </a:pPr>
                <a:r>
                  <a:rPr lang="zh-CN" altLang="zh-CN" sz="1400" b="1" dirty="0">
                    <a:solidFill>
                      <a:srgbClr val="000066"/>
                    </a:solidFill>
                    <a:latin typeface="微软雅黑" panose="020B0503020204020204" pitchFamily="34" charset="-122"/>
                    <a:ea typeface="微软雅黑" panose="020B0503020204020204" pitchFamily="34" charset="-122"/>
                  </a:rPr>
                  <a:t>两个重要假设。</a:t>
                </a:r>
                <a:endParaRPr lang="zh-CN" altLang="zh-CN" sz="1400" b="1" dirty="0">
                  <a:solidFill>
                    <a:srgbClr val="000066"/>
                  </a:solidFill>
                  <a:latin typeface="微软雅黑" panose="020B0503020204020204" pitchFamily="34" charset="-122"/>
                  <a:ea typeface="微软雅黑" panose="020B0503020204020204" pitchFamily="34" charset="-122"/>
                </a:endParaRPr>
              </a:p>
              <a:p>
                <a:pPr indent="267970" algn="just">
                  <a:lnSpc>
                    <a:spcPct val="150000"/>
                  </a:lnSpc>
                  <a:spcAft>
                    <a:spcPts val="250"/>
                  </a:spcAft>
                  <a:buNone/>
                </a:pPr>
                <a:r>
                  <a:rPr lang="zh-CN" altLang="zh-CN" sz="14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一个重要假设</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：引导图像</a:t>
                </a:r>
                <a14:m>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sub>
                    </m:sSub>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和滤波输出</a:t>
                </a:r>
                <a14:m>
                  <m:oMath xmlns:m="http://schemas.openxmlformats.org/officeDocument/2006/math">
                    <m:bar>
                      <m:barPr>
                        <m:pos m:val="top"/>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ba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d>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之间在局部邻域内满足局部线性模型，即假设以像素</a:t>
                </a:r>
                <a14:m>
                  <m:oMath xmlns:m="http://schemas.openxmlformats.org/officeDocument/2006/math">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为中心的窗口</a:t>
                </a: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𝛺</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e>
                    </m:d>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内输出像素值</a:t>
                </a:r>
                <a14:m>
                  <m:oMath xmlns:m="http://schemas.openxmlformats.org/officeDocument/2006/math">
                    <m:bar>
                      <m:barPr>
                        <m:pos m:val="top"/>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ba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d>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a:t>
                </a:r>
                <a14:m>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sub>
                    </m:sSub>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d>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的线性变换</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lgn="ctr">
                  <a:lnSpc>
                    <a:spcPct val="150000"/>
                  </a:lnSpc>
                  <a:spcAft>
                    <a:spcPts val="250"/>
                  </a:spcAft>
                  <a:buNone/>
                </a:pP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bar>
                      <m:barPr>
                        <m:pos m:val="top"/>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ba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d>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sub>
                    </m:sSub>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d>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sub>
                    </m:sSub>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400" b="0" i="0" kern="100" smtClea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       </m:t>
                    </m:r>
                    <m:r>
                      <a:rPr lang="en-US" altLang="zh-CN" sz="1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r>
                      <a:rPr lang="en-US" altLang="zh-CN" sz="1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𝛺</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e>
                    </m:d>
                  </m:oMath>
                </a14:m>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algn="r">
                  <a:lnSpc>
                    <a:spcPct val="150000"/>
                  </a:lnSpc>
                  <a:spcAft>
                    <a:spcPts val="250"/>
                  </a:spcAft>
                  <a:buNone/>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式中，</a:t>
                </a:r>
                <a14:m>
                  <m:oMath xmlns:m="http://schemas.openxmlformats.org/officeDocument/2006/math">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sub>
                        </m:sSub>
                      </m:e>
                    </m:d>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是线性表示系数，在局部窗口内假设是常数。该模型能够确保输出图像与引导图像具有一致的梯度方向，因为</a:t>
                </a: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bar>
                      <m:barPr>
                        <m:pos m:val="top"/>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ba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𝑎</m:t>
                    </m:r>
                    <m:r>
                      <a:rPr lang="en-US" altLang="zh-CN" sz="1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sub>
                    </m:sSub>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indent="267970" algn="just">
                  <a:lnSpc>
                    <a:spcPct val="150000"/>
                  </a:lnSpc>
                  <a:spcAft>
                    <a:spcPts val="250"/>
                  </a:spcAft>
                  <a:buNone/>
                </a:pPr>
                <a:r>
                  <a:rPr lang="zh-CN" altLang="zh-CN" sz="14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另一个假设：</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估计图像</a:t>
                </a:r>
                <a14:m>
                  <m:oMath xmlns:m="http://schemas.openxmlformats.org/officeDocument/2006/math">
                    <m:bar>
                      <m:barPr>
                        <m:pos m:val="top"/>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bar>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与输入图像之间存在噪声或误差的线性相减关系</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buNone/>
                </a:pPr>
                <a:r>
                  <a:rPr lang="en-US" altLang="zh-CN" sz="1400" dirty="0">
                    <a:solidFill>
                      <a:srgbClr val="000000"/>
                    </a:solidFill>
                    <a:effectLst/>
                    <a:latin typeface="Times New Roman" panose="02020603050405020304" pitchFamily="18" charset="0"/>
                    <a:ea typeface="宋体" panose="02010600030101010101" pitchFamily="2" charset="-122"/>
                  </a:rPr>
                  <a:t>     		  </a:t>
                </a:r>
                <a14:m>
                  <m:oMath xmlns:m="http://schemas.openxmlformats.org/officeDocument/2006/math">
                    <m:bar>
                      <m:barPr>
                        <m:pos m:val="top"/>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bar>
                    <m:d>
                      <m:d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d>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d>
                    <m:r>
                      <a:rPr lang="en-US" altLang="zh-CN" sz="1400" i="1">
                        <a:solidFill>
                          <a:srgbClr val="000000"/>
                        </a:solidFill>
                        <a:effectLst/>
                        <a:latin typeface="Cambria Math" panose="02040503050406030204" pitchFamily="18" charset="0"/>
                        <a:ea typeface="宋体" panose="02010600030101010101" pitchFamily="2" charset="-122"/>
                      </a:rPr>
                      <m:t>−</m:t>
                    </m:r>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𝑁</m:t>
                    </m:r>
                    <m:d>
                      <m:d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d>
                  </m:oMath>
                </a14:m>
                <a:r>
                  <a:rPr lang="en-US" altLang="zh-CN" sz="1400" dirty="0">
                    <a:solidFill>
                      <a:srgbClr val="000000"/>
                    </a:solidFill>
                    <a:effectLst/>
                    <a:latin typeface="Times New Roman" panose="02020603050405020304" pitchFamily="18" charset="0"/>
                    <a:ea typeface="宋体" panose="02010600030101010101" pitchFamily="2" charset="-122"/>
                  </a:rPr>
                  <a:t> </a:t>
                </a:r>
                <a:endParaRPr lang="zh-CN" altLang="en-US" sz="1400" dirty="0"/>
              </a:p>
            </p:txBody>
          </p:sp>
        </mc:Choice>
        <mc:Fallback>
          <p:sp>
            <p:nvSpPr>
              <p:cNvPr id="4" name="文本框 3"/>
              <p:cNvSpPr txBox="1">
                <a:spLocks noRot="1" noChangeAspect="1" noMove="1" noResize="1" noEditPoints="1" noAdjustHandles="1" noChangeArrowheads="1" noChangeShapeType="1" noTextEdit="1"/>
              </p:cNvSpPr>
              <p:nvPr/>
            </p:nvSpPr>
            <p:spPr>
              <a:xfrm>
                <a:off x="352611" y="1005207"/>
                <a:ext cx="6364942" cy="3054554"/>
              </a:xfrm>
              <a:prstGeom prst="rect">
                <a:avLst/>
              </a:prstGeom>
              <a:blipFill rotWithShape="1">
                <a:blip r:embed="rId1"/>
                <a:stretch>
                  <a:fillRect l="-3" r="8" b="7"/>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7" name="文本框 6"/>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1853392"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4.6.6 </a:t>
            </a:r>
            <a:r>
              <a:rPr lang="zh-CN" altLang="en-US" sz="1600" b="1" dirty="0">
                <a:solidFill>
                  <a:srgbClr val="000066"/>
                </a:solidFill>
                <a:latin typeface="微软雅黑" panose="020B0503020204020204" pitchFamily="34" charset="-122"/>
                <a:ea typeface="微软雅黑" panose="020B0503020204020204" pitchFamily="34" charset="-122"/>
              </a:rPr>
              <a:t>引导滤波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3" name="文本框 12"/>
              <p:cNvSpPr txBox="1"/>
              <p:nvPr/>
            </p:nvSpPr>
            <p:spPr>
              <a:xfrm>
                <a:off x="138550" y="1013570"/>
                <a:ext cx="6555097" cy="1863523"/>
              </a:xfrm>
              <a:prstGeom prst="rect">
                <a:avLst/>
              </a:prstGeom>
              <a:noFill/>
            </p:spPr>
            <p:txBody>
              <a:bodyPr wrap="square">
                <a:spAutoFit/>
              </a:bodyPr>
              <a:lstStyle/>
              <a:p>
                <a:pPr indent="266700" algn="just">
                  <a:lnSpc>
                    <a:spcPct val="150000"/>
                  </a:lnSpc>
                  <a:spcAft>
                    <a:spcPts val="250"/>
                  </a:spcAft>
                  <a:buNone/>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为求解线性表示系数</a:t>
                </a:r>
                <a14:m>
                  <m:oMath xmlns:m="http://schemas.openxmlformats.org/officeDocument/2006/math">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sub>
                        </m:sSub>
                      </m:e>
                    </m:d>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，基于上述两个假设，可以建立线性岭回归模型</a:t>
                </a:r>
                <a:endPar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ctr">
                  <a:lnSpc>
                    <a:spcPct val="150000"/>
                  </a:lnSpc>
                  <a:spcAft>
                    <a:spcPts val="250"/>
                  </a:spcAft>
                  <a:buNone/>
                </a:pP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𝐸</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sub>
                        </m:sSub>
                      </m:e>
                    </m:d>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nary>
                      <m:naryPr>
                        <m:chr m:val="∑"/>
                        <m:supHide m:val="on"/>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r>
                          <a:rPr lang="en-US" altLang="zh-CN" sz="1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𝛺</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e>
                        </m:d>
                      </m:sub>
                      <m:sup/>
                      <m:e>
                        <m:d>
                          <m:dPr>
                            <m:begChr m:val="{"/>
                            <m:endChr m:val="}"/>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sub>
                                    </m:sSub>
                                    <m:r>
                                      <a:rPr lang="en-US" altLang="zh-CN" sz="1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sub>
                                    </m:sSub>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d>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d>
                                  </m:e>
                                </m:d>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1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sub>
                                    </m:sSub>
                                  </m:e>
                                </m:d>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p>
                            </m:sSup>
                          </m:e>
                        </m:d>
                      </m:e>
                    </m:nary>
                  </m:oMath>
                </a14:m>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4.60</a:t>
                </a: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a:p>
                <a:pPr algn="just">
                  <a:lnSpc>
                    <a:spcPct val="150000"/>
                  </a:lnSpc>
                  <a:spcAft>
                    <a:spcPts val="250"/>
                  </a:spcAft>
                </a:pPr>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式中</a:t>
                </a:r>
                <a14:m>
                  <m:oMath xmlns:m="http://schemas.openxmlformats.org/officeDocument/2006/math">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sub>
                            </m:sSub>
                          </m:e>
                        </m:d>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p>
                    </m:sSup>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为惩罚项，以消除过大的</a:t>
                </a:r>
                <a14:m>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sub>
                    </m:sSub>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𝜆</m:t>
                    </m:r>
                  </m:oMath>
                </a14:m>
                <a:r>
                  <a:rPr lang="zh-CN"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为正则化参数，以平衡惩罚项和最小二乘项。</a:t>
                </a:r>
                <a:endParaRPr lang="zh-CN" altLang="zh-CN" sz="1400" kern="100" dirty="0">
                  <a:effectLst/>
                  <a:latin typeface="Calibri" panose="020F0502020204030204" charset="0"/>
                  <a:ea typeface="宋体" panose="02010600030101010101" pitchFamily="2" charset="-122"/>
                  <a:cs typeface="Times New Roman" panose="02020603050405020304" pitchFamily="18"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138550" y="1013570"/>
                <a:ext cx="6555097" cy="1863523"/>
              </a:xfrm>
              <a:prstGeom prst="rect">
                <a:avLst/>
              </a:prstGeom>
              <a:blipFill rotWithShape="1">
                <a:blip r:embed="rId1"/>
                <a:stretch>
                  <a:fillRect l="-2" t="-6" r="2" b="29"/>
                </a:stretch>
              </a:blipFill>
            </p:spPr>
            <p:txBody>
              <a:bodyPr/>
              <a:lstStyle/>
              <a:p>
                <a:r>
                  <a:rPr lang="zh-CN" altLang="en-US">
                    <a:noFill/>
                  </a:rPr>
                  <a:t> </a:t>
                </a:r>
              </a:p>
            </p:txBody>
          </p:sp>
        </mc:Fallback>
      </mc:AlternateContent>
      <p:sp>
        <p:nvSpPr>
          <p:cNvPr id="14" name="Rectangle 9"/>
          <p:cNvSpPr>
            <a:spLocks noChangeArrowheads="1"/>
          </p:cNvSpPr>
          <p:nvPr/>
        </p:nvSpPr>
        <p:spPr bwMode="auto">
          <a:xfrm>
            <a:off x="699247" y="3199046"/>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6" name="Rectangle 10"/>
          <p:cNvSpPr>
            <a:spLocks noChangeArrowheads="1"/>
          </p:cNvSpPr>
          <p:nvPr/>
        </p:nvSpPr>
        <p:spPr bwMode="auto">
          <a:xfrm>
            <a:off x="699247" y="3770546"/>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3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 name="Rectangle 12"/>
          <p:cNvSpPr>
            <a:spLocks noChangeArrowheads="1"/>
          </p:cNvSpPr>
          <p:nvPr/>
        </p:nvSpPr>
        <p:spPr bwMode="auto">
          <a:xfrm>
            <a:off x="406400" y="3437866"/>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18" name="对象 17"/>
          <p:cNvGraphicFramePr>
            <a:graphicFrameLocks noChangeAspect="1"/>
          </p:cNvGraphicFramePr>
          <p:nvPr/>
        </p:nvGraphicFramePr>
        <p:xfrm>
          <a:off x="406493" y="3152115"/>
          <a:ext cx="1400175" cy="571500"/>
        </p:xfrm>
        <a:graphic>
          <a:graphicData uri="http://schemas.openxmlformats.org/presentationml/2006/ole">
            <mc:AlternateContent xmlns:mc="http://schemas.openxmlformats.org/markup-compatibility/2006">
              <mc:Choice xmlns:v="urn:schemas-microsoft-com:vml" Requires="v">
                <p:oleObj spid="_x0000_s1045" name="Equation" r:id="rId2" imgW="1409065" imgH="584200" progId="Equation.DSMT4">
                  <p:embed/>
                </p:oleObj>
              </mc:Choice>
              <mc:Fallback>
                <p:oleObj name="Equation" r:id="rId2" imgW="1409065" imgH="584200" progId="Equation.DSMT4">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93" y="3152115"/>
                        <a:ext cx="1400175"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Rectangle 13"/>
          <p:cNvSpPr>
            <a:spLocks noChangeArrowheads="1"/>
          </p:cNvSpPr>
          <p:nvPr/>
        </p:nvSpPr>
        <p:spPr bwMode="auto">
          <a:xfrm>
            <a:off x="406400" y="4009366"/>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3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mc:Choice xmlns:a14="http://schemas.microsoft.com/office/drawing/2010/main" Requires="a14">
          <p:sp>
            <p:nvSpPr>
              <p:cNvPr id="22" name="文本框 21"/>
              <p:cNvSpPr txBox="1"/>
              <p:nvPr/>
            </p:nvSpPr>
            <p:spPr>
              <a:xfrm>
                <a:off x="2413000" y="3174106"/>
                <a:ext cx="3430494" cy="109901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zh-CN" altLang="en-US" sz="1200" i="1" smtClean="0">
                              <a:solidFill>
                                <a:srgbClr val="836967"/>
                              </a:solidFill>
                              <a:latin typeface="Cambria Math" panose="02040503050406030204" pitchFamily="18" charset="0"/>
                            </a:rPr>
                          </m:ctrlPr>
                        </m:dPr>
                        <m:e>
                          <m:eqArr>
                            <m:eqArrPr>
                              <m:ctrlPr>
                                <a:rPr lang="zh-CN" altLang="en-US" sz="1200" i="1">
                                  <a:solidFill>
                                    <a:srgbClr val="836967"/>
                                  </a:solidFill>
                                  <a:latin typeface="Cambria Math" panose="02040503050406030204" pitchFamily="18" charset="0"/>
                                </a:rPr>
                              </m:ctrlPr>
                            </m:eqArrPr>
                            <m:e>
                              <m:r>
                                <a:rPr lang="zh-CN" altLang="en-US" sz="1200">
                                  <a:latin typeface="Cambria Math" panose="02040503050406030204" pitchFamily="18" charset="0"/>
                                </a:rPr>
                                <m:t>&amp;</m:t>
                              </m:r>
                              <m:sSub>
                                <m:sSubPr>
                                  <m:ctrlPr>
                                    <a:rPr lang="zh-CN" altLang="en-US" sz="1200" i="1">
                                      <a:solidFill>
                                        <a:srgbClr val="836967"/>
                                      </a:solidFill>
                                      <a:latin typeface="Cambria Math" panose="02040503050406030204" pitchFamily="18" charset="0"/>
                                    </a:rPr>
                                  </m:ctrlPr>
                                </m:sSubPr>
                                <m:e>
                                  <m:r>
                                    <a:rPr lang="zh-CN" altLang="en-US" sz="1200" i="1">
                                      <a:latin typeface="Cambria Math" panose="02040503050406030204" pitchFamily="18" charset="0"/>
                                    </a:rPr>
                                    <m:t>𝑤</m:t>
                                  </m:r>
                                </m:e>
                                <m:sub>
                                  <m:r>
                                    <a:rPr lang="zh-CN" altLang="en-US" sz="1200" b="1" i="1">
                                      <a:latin typeface="Cambria Math" panose="02040503050406030204" pitchFamily="18" charset="0"/>
                                    </a:rPr>
                                    <m:t>𝒑</m:t>
                                  </m:r>
                                </m:sub>
                              </m:sSub>
                              <m:r>
                                <a:rPr lang="zh-CN" altLang="en-US" sz="1200" b="0" i="0">
                                  <a:latin typeface="Cambria Math" panose="02040503050406030204" pitchFamily="18" charset="0"/>
                                </a:rPr>
                                <m:t>=</m:t>
                              </m:r>
                              <m:f>
                                <m:fPr>
                                  <m:ctrlPr>
                                    <a:rPr lang="zh-CN" altLang="en-US" sz="1200" b="0" i="1">
                                      <a:solidFill>
                                        <a:srgbClr val="836967"/>
                                      </a:solidFill>
                                      <a:latin typeface="Cambria Math" panose="02040503050406030204" pitchFamily="18" charset="0"/>
                                    </a:rPr>
                                  </m:ctrlPr>
                                </m:fPr>
                                <m:num>
                                  <m:d>
                                    <m:dPr>
                                      <m:begChr m:val=""/>
                                      <m:ctrlPr>
                                        <a:rPr lang="zh-CN" altLang="en-US" sz="1200" b="0" i="1">
                                          <a:latin typeface="Cambria Math" panose="02040503050406030204" pitchFamily="18" charset="0"/>
                                        </a:rPr>
                                      </m:ctrlPr>
                                    </m:dPr>
                                    <m:e>
                                      <m:d>
                                        <m:dPr>
                                          <m:begChr m:val=""/>
                                          <m:ctrlPr>
                                            <a:rPr lang="zh-CN" altLang="en-US" sz="1200" b="0" i="1">
                                              <a:latin typeface="Cambria Math" panose="02040503050406030204" pitchFamily="18" charset="0"/>
                                            </a:rPr>
                                          </m:ctrlPr>
                                        </m:dPr>
                                        <m:e>
                                          <m:f>
                                            <m:fPr>
                                              <m:ctrlPr>
                                                <a:rPr lang="zh-CN" altLang="en-US" sz="1200" b="0" i="1">
                                                  <a:solidFill>
                                                    <a:srgbClr val="836967"/>
                                                  </a:solidFill>
                                                  <a:latin typeface="Cambria Math" panose="02040503050406030204" pitchFamily="18" charset="0"/>
                                                </a:rPr>
                                              </m:ctrlPr>
                                            </m:fPr>
                                            <m:num>
                                              <m:r>
                                                <a:rPr lang="zh-CN" altLang="en-US" sz="1200" b="0" i="0">
                                                  <a:latin typeface="Cambria Math" panose="02040503050406030204" pitchFamily="18" charset="0"/>
                                                </a:rPr>
                                                <m:t>1</m:t>
                                              </m:r>
                                            </m:num>
                                            <m:den>
                                              <m:d>
                                                <m:dPr>
                                                  <m:begChr m:val="|"/>
                                                  <m:endChr m:val="|"/>
                                                  <m:ctrlPr>
                                                    <a:rPr lang="zh-CN" altLang="en-US" sz="1200" b="0" i="1">
                                                      <a:solidFill>
                                                        <a:srgbClr val="836967"/>
                                                      </a:solidFill>
                                                      <a:latin typeface="Cambria Math" panose="02040503050406030204" pitchFamily="18" charset="0"/>
                                                    </a:rPr>
                                                  </m:ctrlPr>
                                                </m:dPr>
                                                <m:e>
                                                  <m:r>
                                                    <a:rPr lang="zh-CN" altLang="en-US" sz="1200" b="0" i="1">
                                                      <a:latin typeface="Cambria Math" panose="02040503050406030204" pitchFamily="18" charset="0"/>
                                                    </a:rPr>
                                                    <m:t>𝛺</m:t>
                                                  </m:r>
                                                  <m:d>
                                                    <m:dPr>
                                                      <m:ctrlPr>
                                                        <a:rPr lang="zh-CN" altLang="en-US" sz="1200" b="0" i="1">
                                                          <a:solidFill>
                                                            <a:srgbClr val="836967"/>
                                                          </a:solidFill>
                                                          <a:latin typeface="Cambria Math" panose="02040503050406030204" pitchFamily="18" charset="0"/>
                                                        </a:rPr>
                                                      </m:ctrlPr>
                                                    </m:dPr>
                                                    <m:e>
                                                      <m:r>
                                                        <a:rPr lang="zh-CN" altLang="en-US" sz="1200" b="1" i="1">
                                                          <a:latin typeface="Cambria Math" panose="02040503050406030204" pitchFamily="18" charset="0"/>
                                                        </a:rPr>
                                                        <m:t>𝒑</m:t>
                                                      </m:r>
                                                    </m:e>
                                                  </m:d>
                                                </m:e>
                                              </m:d>
                                            </m:den>
                                          </m:f>
                                          <m:nary>
                                            <m:naryPr>
                                              <m:chr m:val="∑"/>
                                              <m:limLoc m:val="subSup"/>
                                              <m:supHide m:val="on"/>
                                              <m:ctrlPr>
                                                <a:rPr lang="zh-CN" altLang="en-US" sz="1200" b="0" i="1">
                                                  <a:latin typeface="Cambria Math" panose="02040503050406030204" pitchFamily="18" charset="0"/>
                                                </a:rPr>
                                              </m:ctrlPr>
                                            </m:naryPr>
                                            <m:sub>
                                              <m:r>
                                                <a:rPr lang="zh-CN" altLang="en-US" sz="1200" b="1" i="1">
                                                  <a:latin typeface="Cambria Math" panose="02040503050406030204" pitchFamily="18" charset="0"/>
                                                </a:rPr>
                                                <m:t>𝒒</m:t>
                                              </m:r>
                                              <m:r>
                                                <a:rPr lang="zh-CN" altLang="en-US" sz="1200" b="0" i="0">
                                                  <a:latin typeface="Cambria Math" panose="02040503050406030204" pitchFamily="18" charset="0"/>
                                                </a:rPr>
                                                <m:t>∈</m:t>
                                              </m:r>
                                              <m:r>
                                                <a:rPr lang="zh-CN" altLang="en-US" sz="1200" b="0" i="1">
                                                  <a:latin typeface="Cambria Math" panose="02040503050406030204" pitchFamily="18" charset="0"/>
                                                </a:rPr>
                                                <m:t>𝛺</m:t>
                                              </m:r>
                                              <m:d>
                                                <m:dPr>
                                                  <m:ctrlPr>
                                                    <a:rPr lang="zh-CN" altLang="en-US" sz="1200" b="0" i="1">
                                                      <a:solidFill>
                                                        <a:srgbClr val="836967"/>
                                                      </a:solidFill>
                                                      <a:latin typeface="Cambria Math" panose="02040503050406030204" pitchFamily="18" charset="0"/>
                                                    </a:rPr>
                                                  </m:ctrlPr>
                                                </m:dPr>
                                                <m:e>
                                                  <m:r>
                                                    <a:rPr lang="zh-CN" altLang="en-US" sz="1200" b="1" i="1">
                                                      <a:latin typeface="Cambria Math" panose="02040503050406030204" pitchFamily="18" charset="0"/>
                                                    </a:rPr>
                                                    <m:t>𝒑</m:t>
                                                  </m:r>
                                                </m:e>
                                              </m:d>
                                            </m:sub>
                                            <m:sup/>
                                            <m:e>
                                              <m:sSub>
                                                <m:sSubPr>
                                                  <m:ctrlPr>
                                                    <a:rPr lang="zh-CN" altLang="en-US" sz="1200" b="0" i="1">
                                                      <a:solidFill>
                                                        <a:srgbClr val="836967"/>
                                                      </a:solidFill>
                                                      <a:latin typeface="Cambria Math" panose="02040503050406030204" pitchFamily="18" charset="0"/>
                                                    </a:rPr>
                                                  </m:ctrlPr>
                                                </m:sSubPr>
                                                <m:e>
                                                  <m:r>
                                                    <a:rPr lang="zh-CN" altLang="en-US" sz="1200" b="0" i="1">
                                                      <a:latin typeface="Cambria Math" panose="02040503050406030204" pitchFamily="18" charset="0"/>
                                                    </a:rPr>
                                                    <m:t>𝐼</m:t>
                                                  </m:r>
                                                </m:e>
                                                <m:sub>
                                                  <m:r>
                                                    <a:rPr lang="zh-CN" altLang="en-US" sz="1200" b="0" i="1">
                                                      <a:latin typeface="Cambria Math" panose="02040503050406030204" pitchFamily="18" charset="0"/>
                                                    </a:rPr>
                                                    <m:t>𝐺</m:t>
                                                  </m:r>
                                                </m:sub>
                                              </m:sSub>
                                              <m:d>
                                                <m:dPr>
                                                  <m:ctrlPr>
                                                    <a:rPr lang="zh-CN" altLang="en-US" sz="1200" b="0" i="1">
                                                      <a:solidFill>
                                                        <a:srgbClr val="836967"/>
                                                      </a:solidFill>
                                                      <a:latin typeface="Cambria Math" panose="02040503050406030204" pitchFamily="18" charset="0"/>
                                                    </a:rPr>
                                                  </m:ctrlPr>
                                                </m:dPr>
                                                <m:e>
                                                  <m:r>
                                                    <a:rPr lang="zh-CN" altLang="en-US" sz="1200" b="1" i="1">
                                                      <a:latin typeface="Cambria Math" panose="02040503050406030204" pitchFamily="18" charset="0"/>
                                                    </a:rPr>
                                                    <m:t>𝒒</m:t>
                                                  </m:r>
                                                </m:e>
                                              </m:d>
                                              <m:r>
                                                <a:rPr lang="zh-CN" altLang="en-US" sz="1200" b="0" i="1">
                                                  <a:latin typeface="Cambria Math" panose="02040503050406030204" pitchFamily="18" charset="0"/>
                                                </a:rPr>
                                                <m:t>𝐼</m:t>
                                              </m:r>
                                              <m:d>
                                                <m:dPr>
                                                  <m:ctrlPr>
                                                    <a:rPr lang="zh-CN" altLang="en-US" sz="1200" b="0" i="1">
                                                      <a:solidFill>
                                                        <a:srgbClr val="836967"/>
                                                      </a:solidFill>
                                                      <a:latin typeface="Cambria Math" panose="02040503050406030204" pitchFamily="18" charset="0"/>
                                                    </a:rPr>
                                                  </m:ctrlPr>
                                                </m:dPr>
                                                <m:e>
                                                  <m:r>
                                                    <a:rPr lang="zh-CN" altLang="en-US" sz="1200" b="1" i="1">
                                                      <a:latin typeface="Cambria Math" panose="02040503050406030204" pitchFamily="18" charset="0"/>
                                                    </a:rPr>
                                                    <m:t>𝒒</m:t>
                                                  </m:r>
                                                </m:e>
                                              </m:d>
                                            </m:e>
                                          </m:nary>
                                          <m:r>
                                            <a:rPr lang="zh-CN" altLang="en-US" sz="1200" b="0" i="0">
                                              <a:latin typeface="Cambria Math" panose="02040503050406030204" pitchFamily="18" charset="0"/>
                                            </a:rPr>
                                            <m:t>−</m:t>
                                          </m:r>
                                          <m:func>
                                            <m:funcPr>
                                              <m:ctrlPr>
                                                <a:rPr lang="zh-CN" altLang="en-US" sz="1200" b="0" i="1">
                                                  <a:latin typeface="Cambria Math" panose="02040503050406030204" pitchFamily="18" charset="0"/>
                                                </a:rPr>
                                              </m:ctrlPr>
                                            </m:funcPr>
                                            <m:fName>
                                              <m:sSub>
                                                <m:sSubPr>
                                                  <m:ctrlPr>
                                                    <a:rPr lang="zh-CN" altLang="en-US" sz="1200" b="0" i="1">
                                                      <a:solidFill>
                                                        <a:srgbClr val="836967"/>
                                                      </a:solidFill>
                                                      <a:latin typeface="Cambria Math" panose="02040503050406030204" pitchFamily="18" charset="0"/>
                                                    </a:rPr>
                                                  </m:ctrlPr>
                                                </m:sSubPr>
                                                <m:e>
                                                  <m:r>
                                                    <a:rPr lang="zh-CN" altLang="en-US" sz="1200" b="0" i="1">
                                                      <a:latin typeface="Cambria Math" panose="02040503050406030204" pitchFamily="18" charset="0"/>
                                                    </a:rPr>
                                                    <m:t>𝑚𝑒𝑎𝑛</m:t>
                                                  </m:r>
                                                </m:e>
                                                <m:sub>
                                                  <m:r>
                                                    <a:rPr lang="zh-CN" altLang="en-US" sz="1200" b="0" i="1">
                                                      <a:latin typeface="Cambria Math" panose="02040503050406030204" pitchFamily="18" charset="0"/>
                                                    </a:rPr>
                                                    <m:t>𝛺</m:t>
                                                  </m:r>
                                                  <m:d>
                                                    <m:dPr>
                                                      <m:ctrlPr>
                                                        <a:rPr lang="zh-CN" altLang="en-US" sz="1200" b="0" i="1">
                                                          <a:solidFill>
                                                            <a:srgbClr val="836967"/>
                                                          </a:solidFill>
                                                          <a:latin typeface="Cambria Math" panose="02040503050406030204" pitchFamily="18" charset="0"/>
                                                        </a:rPr>
                                                      </m:ctrlPr>
                                                    </m:dPr>
                                                    <m:e>
                                                      <m:r>
                                                        <a:rPr lang="zh-CN" altLang="en-US" sz="1200" b="1" i="1">
                                                          <a:latin typeface="Cambria Math" panose="02040503050406030204" pitchFamily="18" charset="0"/>
                                                        </a:rPr>
                                                        <m:t>𝒑</m:t>
                                                      </m:r>
                                                    </m:e>
                                                  </m:d>
                                                </m:sub>
                                              </m:sSub>
                                            </m:fName>
                                            <m:e>
                                              <m:r>
                                                <a:rPr lang="en-US" altLang="zh-CN" sz="1200" b="0" i="1" smtClean="0">
                                                  <a:latin typeface="Cambria Math" panose="02040503050406030204" pitchFamily="18" charset="0"/>
                                                </a:rPr>
                                                <m:t> </m:t>
                                              </m:r>
                                            </m:e>
                                          </m:func>
                                          <m:sSub>
                                            <m:sSubPr>
                                              <m:ctrlPr>
                                                <a:rPr lang="zh-CN" altLang="en-US" sz="1200" b="0" i="1">
                                                  <a:solidFill>
                                                    <a:srgbClr val="836967"/>
                                                  </a:solidFill>
                                                  <a:latin typeface="Cambria Math" panose="02040503050406030204" pitchFamily="18" charset="0"/>
                                                </a:rPr>
                                              </m:ctrlPr>
                                            </m:sSubPr>
                                            <m:e>
                                              <m:r>
                                                <a:rPr lang="zh-CN" altLang="en-US" sz="1200" b="0" i="1">
                                                  <a:latin typeface="Cambria Math" panose="02040503050406030204" pitchFamily="18" charset="0"/>
                                                </a:rPr>
                                                <m:t>𝐼</m:t>
                                              </m:r>
                                            </m:e>
                                            <m:sub>
                                              <m:r>
                                                <a:rPr lang="zh-CN" altLang="en-US" sz="1200" b="0" i="1">
                                                  <a:latin typeface="Cambria Math" panose="02040503050406030204" pitchFamily="18" charset="0"/>
                                                </a:rPr>
                                                <m:t>𝐺</m:t>
                                              </m:r>
                                            </m:sub>
                                          </m:sSub>
                                        </m:e>
                                      </m:d>
                                      <m:r>
                                        <a:rPr lang="zh-CN" altLang="en-US" sz="1200" b="0" i="0">
                                          <a:latin typeface="Cambria Math" panose="02040503050406030204" pitchFamily="18" charset="0"/>
                                        </a:rPr>
                                        <m:t>⋅</m:t>
                                      </m:r>
                                      <m:func>
                                        <m:funcPr>
                                          <m:ctrlPr>
                                            <a:rPr lang="zh-CN" altLang="en-US" sz="1200" b="0" i="1">
                                              <a:latin typeface="Cambria Math" panose="02040503050406030204" pitchFamily="18" charset="0"/>
                                            </a:rPr>
                                          </m:ctrlPr>
                                        </m:funcPr>
                                        <m:fName>
                                          <m:sSub>
                                            <m:sSubPr>
                                              <m:ctrlPr>
                                                <a:rPr lang="zh-CN" altLang="en-US" sz="1200" b="0" i="1">
                                                  <a:solidFill>
                                                    <a:srgbClr val="836967"/>
                                                  </a:solidFill>
                                                  <a:latin typeface="Cambria Math" panose="02040503050406030204" pitchFamily="18" charset="0"/>
                                                </a:rPr>
                                              </m:ctrlPr>
                                            </m:sSubPr>
                                            <m:e>
                                              <m:r>
                                                <a:rPr lang="zh-CN" altLang="en-US" sz="1200" b="0" i="1">
                                                  <a:latin typeface="Cambria Math" panose="02040503050406030204" pitchFamily="18" charset="0"/>
                                                </a:rPr>
                                                <m:t>𝑚𝑒𝑎𝑛</m:t>
                                              </m:r>
                                            </m:e>
                                            <m:sub>
                                              <m:r>
                                                <a:rPr lang="zh-CN" altLang="en-US" sz="1200" b="0" i="1">
                                                  <a:latin typeface="Cambria Math" panose="02040503050406030204" pitchFamily="18" charset="0"/>
                                                </a:rPr>
                                                <m:t>𝛺</m:t>
                                              </m:r>
                                              <m:d>
                                                <m:dPr>
                                                  <m:ctrlPr>
                                                    <a:rPr lang="zh-CN" altLang="en-US" sz="1200" b="0" i="1">
                                                      <a:solidFill>
                                                        <a:srgbClr val="836967"/>
                                                      </a:solidFill>
                                                      <a:latin typeface="Cambria Math" panose="02040503050406030204" pitchFamily="18" charset="0"/>
                                                    </a:rPr>
                                                  </m:ctrlPr>
                                                </m:dPr>
                                                <m:e>
                                                  <m:r>
                                                    <a:rPr lang="zh-CN" altLang="en-US" sz="1200" b="1" i="1">
                                                      <a:latin typeface="Cambria Math" panose="02040503050406030204" pitchFamily="18" charset="0"/>
                                                    </a:rPr>
                                                    <m:t>𝒑</m:t>
                                                  </m:r>
                                                </m:e>
                                              </m:d>
                                            </m:sub>
                                          </m:sSub>
                                        </m:fName>
                                        <m:e>
                                          <m:r>
                                            <a:rPr lang="en-US" altLang="zh-CN" sz="1200" b="0" i="1" smtClean="0">
                                              <a:latin typeface="Cambria Math" panose="02040503050406030204" pitchFamily="18" charset="0"/>
                                            </a:rPr>
                                            <m:t> </m:t>
                                          </m:r>
                                        </m:e>
                                      </m:func>
                                      <m:r>
                                        <a:rPr lang="zh-CN" altLang="en-US" sz="1200" b="0" i="1">
                                          <a:latin typeface="Cambria Math" panose="02040503050406030204" pitchFamily="18" charset="0"/>
                                        </a:rPr>
                                        <m:t>𝐼</m:t>
                                      </m:r>
                                    </m:e>
                                  </m:d>
                                </m:num>
                                <m:den>
                                  <m:d>
                                    <m:dPr>
                                      <m:begChr m:val=""/>
                                      <m:ctrlPr>
                                        <a:rPr lang="zh-CN" altLang="en-US" sz="1200" b="0" i="1">
                                          <a:latin typeface="Cambria Math" panose="02040503050406030204" pitchFamily="18" charset="0"/>
                                        </a:rPr>
                                      </m:ctrlPr>
                                    </m:dPr>
                                    <m:e>
                                      <m:func>
                                        <m:funcPr>
                                          <m:ctrlPr>
                                            <a:rPr lang="zh-CN" altLang="en-US" sz="1200" b="0" i="1">
                                              <a:latin typeface="Cambria Math" panose="02040503050406030204" pitchFamily="18" charset="0"/>
                                            </a:rPr>
                                          </m:ctrlPr>
                                        </m:funcPr>
                                        <m:fName>
                                          <m:sSub>
                                            <m:sSubPr>
                                              <m:ctrlPr>
                                                <a:rPr lang="zh-CN" altLang="en-US" sz="1200" b="0" i="1">
                                                  <a:solidFill>
                                                    <a:srgbClr val="836967"/>
                                                  </a:solidFill>
                                                  <a:latin typeface="Cambria Math" panose="02040503050406030204" pitchFamily="18" charset="0"/>
                                                </a:rPr>
                                              </m:ctrlPr>
                                            </m:sSubPr>
                                            <m:e>
                                              <m:r>
                                                <a:rPr lang="zh-CN" altLang="en-US" sz="1200" b="0" i="1">
                                                  <a:latin typeface="Cambria Math" panose="02040503050406030204" pitchFamily="18" charset="0"/>
                                                </a:rPr>
                                                <m:t>𝑣𝑎𝑟</m:t>
                                              </m:r>
                                            </m:e>
                                            <m:sub>
                                              <m:r>
                                                <a:rPr lang="zh-CN" altLang="en-US" sz="1200" b="0" i="1">
                                                  <a:latin typeface="Cambria Math" panose="02040503050406030204" pitchFamily="18" charset="0"/>
                                                </a:rPr>
                                                <m:t>𝛺</m:t>
                                              </m:r>
                                              <m:d>
                                                <m:dPr>
                                                  <m:ctrlPr>
                                                    <a:rPr lang="zh-CN" altLang="en-US" sz="1200" b="0" i="1">
                                                      <a:solidFill>
                                                        <a:srgbClr val="836967"/>
                                                      </a:solidFill>
                                                      <a:latin typeface="Cambria Math" panose="02040503050406030204" pitchFamily="18" charset="0"/>
                                                    </a:rPr>
                                                  </m:ctrlPr>
                                                </m:dPr>
                                                <m:e>
                                                  <m:r>
                                                    <a:rPr lang="zh-CN" altLang="en-US" sz="1200" b="1" i="1">
                                                      <a:latin typeface="Cambria Math" panose="02040503050406030204" pitchFamily="18" charset="0"/>
                                                    </a:rPr>
                                                    <m:t>𝒑</m:t>
                                                  </m:r>
                                                </m:e>
                                              </m:d>
                                            </m:sub>
                                          </m:sSub>
                                        </m:fName>
                                        <m:e>
                                          <m:r>
                                            <a:rPr lang="en-US" altLang="zh-CN" sz="1200" b="0" i="1" smtClean="0">
                                              <a:latin typeface="Cambria Math" panose="02040503050406030204" pitchFamily="18" charset="0"/>
                                            </a:rPr>
                                            <m:t> </m:t>
                                          </m:r>
                                        </m:e>
                                      </m:func>
                                      <m:sSub>
                                        <m:sSubPr>
                                          <m:ctrlPr>
                                            <a:rPr lang="zh-CN" altLang="en-US" sz="1200" b="0" i="1">
                                              <a:solidFill>
                                                <a:srgbClr val="836967"/>
                                              </a:solidFill>
                                              <a:latin typeface="Cambria Math" panose="02040503050406030204" pitchFamily="18" charset="0"/>
                                            </a:rPr>
                                          </m:ctrlPr>
                                        </m:sSubPr>
                                        <m:e>
                                          <m:r>
                                            <a:rPr lang="zh-CN" altLang="en-US" sz="1200" b="0" i="1">
                                              <a:latin typeface="Cambria Math" panose="02040503050406030204" pitchFamily="18" charset="0"/>
                                            </a:rPr>
                                            <m:t>𝐼</m:t>
                                          </m:r>
                                        </m:e>
                                        <m:sub>
                                          <m:r>
                                            <a:rPr lang="zh-CN" altLang="en-US" sz="1200" b="0" i="1">
                                              <a:latin typeface="Cambria Math" panose="02040503050406030204" pitchFamily="18" charset="0"/>
                                            </a:rPr>
                                            <m:t>𝐺</m:t>
                                          </m:r>
                                        </m:sub>
                                      </m:sSub>
                                    </m:e>
                                  </m:d>
                                  <m:r>
                                    <a:rPr lang="zh-CN" altLang="en-US" sz="1200" b="0" i="0">
                                      <a:latin typeface="Cambria Math" panose="02040503050406030204" pitchFamily="18" charset="0"/>
                                    </a:rPr>
                                    <m:t>+</m:t>
                                  </m:r>
                                  <m:r>
                                    <a:rPr lang="zh-CN" altLang="en-US" sz="1200" b="0" i="1">
                                      <a:latin typeface="Cambria Math" panose="02040503050406030204" pitchFamily="18" charset="0"/>
                                    </a:rPr>
                                    <m:t>𝜆</m:t>
                                  </m:r>
                                </m:den>
                              </m:f>
                            </m:e>
                            <m:e>
                              <m:r>
                                <a:rPr lang="zh-CN" altLang="en-US" sz="1200" b="0" i="0">
                                  <a:latin typeface="Cambria Math" panose="02040503050406030204" pitchFamily="18" charset="0"/>
                                </a:rPr>
                                <m:t>&amp;</m:t>
                              </m:r>
                              <m:d>
                                <m:dPr>
                                  <m:begChr m:val=""/>
                                  <m:ctrlPr>
                                    <a:rPr lang="zh-CN" altLang="en-US" sz="1200" b="0" i="1">
                                      <a:latin typeface="Cambria Math" panose="02040503050406030204" pitchFamily="18" charset="0"/>
                                    </a:rPr>
                                  </m:ctrlPr>
                                </m:dPr>
                                <m:e>
                                  <m:d>
                                    <m:dPr>
                                      <m:begChr m:val=""/>
                                      <m:ctrlPr>
                                        <a:rPr lang="zh-CN" altLang="en-US" sz="1200" b="0" i="1">
                                          <a:latin typeface="Cambria Math" panose="02040503050406030204" pitchFamily="18" charset="0"/>
                                        </a:rPr>
                                      </m:ctrlPr>
                                    </m:dPr>
                                    <m:e>
                                      <m:sSub>
                                        <m:sSubPr>
                                          <m:ctrlPr>
                                            <a:rPr lang="zh-CN" altLang="en-US" sz="1200" b="0" i="1">
                                              <a:solidFill>
                                                <a:srgbClr val="836967"/>
                                              </a:solidFill>
                                              <a:latin typeface="Cambria Math" panose="02040503050406030204" pitchFamily="18" charset="0"/>
                                            </a:rPr>
                                          </m:ctrlPr>
                                        </m:sSubPr>
                                        <m:e>
                                          <m:r>
                                            <a:rPr lang="zh-CN" altLang="en-US" sz="1200" b="0" i="1">
                                              <a:latin typeface="Cambria Math" panose="02040503050406030204" pitchFamily="18" charset="0"/>
                                            </a:rPr>
                                            <m:t>𝑏</m:t>
                                          </m:r>
                                        </m:e>
                                        <m:sub>
                                          <m:r>
                                            <a:rPr lang="zh-CN" altLang="en-US" sz="1200" b="1" i="1">
                                              <a:latin typeface="Cambria Math" panose="02040503050406030204" pitchFamily="18" charset="0"/>
                                            </a:rPr>
                                            <m:t>𝒑</m:t>
                                          </m:r>
                                        </m:sub>
                                      </m:sSub>
                                      <m:r>
                                        <a:rPr lang="zh-CN" altLang="en-US" sz="1200" b="0" i="0">
                                          <a:latin typeface="Cambria Math" panose="02040503050406030204" pitchFamily="18" charset="0"/>
                                        </a:rPr>
                                        <m:t>=</m:t>
                                      </m:r>
                                      <m:func>
                                        <m:funcPr>
                                          <m:ctrlPr>
                                            <a:rPr lang="zh-CN" altLang="en-US" sz="1200" b="0" i="1">
                                              <a:latin typeface="Cambria Math" panose="02040503050406030204" pitchFamily="18" charset="0"/>
                                            </a:rPr>
                                          </m:ctrlPr>
                                        </m:funcPr>
                                        <m:fName>
                                          <m:sSub>
                                            <m:sSubPr>
                                              <m:ctrlPr>
                                                <a:rPr lang="zh-CN" altLang="en-US" sz="1200" b="0" i="1">
                                                  <a:solidFill>
                                                    <a:srgbClr val="836967"/>
                                                  </a:solidFill>
                                                  <a:latin typeface="Cambria Math" panose="02040503050406030204" pitchFamily="18" charset="0"/>
                                                </a:rPr>
                                              </m:ctrlPr>
                                            </m:sSubPr>
                                            <m:e>
                                              <m:r>
                                                <a:rPr lang="zh-CN" altLang="en-US" sz="1200" b="0" i="1">
                                                  <a:latin typeface="Cambria Math" panose="02040503050406030204" pitchFamily="18" charset="0"/>
                                                </a:rPr>
                                                <m:t>𝑚𝑒𝑎𝑛</m:t>
                                              </m:r>
                                            </m:e>
                                            <m:sub>
                                              <m:r>
                                                <a:rPr lang="zh-CN" altLang="en-US" sz="1200" b="0" i="1">
                                                  <a:latin typeface="Cambria Math" panose="02040503050406030204" pitchFamily="18" charset="0"/>
                                                </a:rPr>
                                                <m:t>𝛺</m:t>
                                              </m:r>
                                              <m:d>
                                                <m:dPr>
                                                  <m:ctrlPr>
                                                    <a:rPr lang="zh-CN" altLang="en-US" sz="1200" b="0" i="1">
                                                      <a:solidFill>
                                                        <a:srgbClr val="836967"/>
                                                      </a:solidFill>
                                                      <a:latin typeface="Cambria Math" panose="02040503050406030204" pitchFamily="18" charset="0"/>
                                                    </a:rPr>
                                                  </m:ctrlPr>
                                                </m:dPr>
                                                <m:e>
                                                  <m:r>
                                                    <a:rPr lang="zh-CN" altLang="en-US" sz="1200" b="1" i="1">
                                                      <a:latin typeface="Cambria Math" panose="02040503050406030204" pitchFamily="18" charset="0"/>
                                                    </a:rPr>
                                                    <m:t>𝒑</m:t>
                                                  </m:r>
                                                </m:e>
                                              </m:d>
                                            </m:sub>
                                          </m:sSub>
                                        </m:fName>
                                        <m:e>
                                          <m:r>
                                            <a:rPr lang="en-US" altLang="zh-CN" sz="1200" b="0" i="1" smtClean="0">
                                              <a:latin typeface="Cambria Math" panose="02040503050406030204" pitchFamily="18" charset="0"/>
                                            </a:rPr>
                                            <m:t> </m:t>
                                          </m:r>
                                        </m:e>
                                      </m:func>
                                      <m:r>
                                        <a:rPr lang="zh-CN" altLang="en-US" sz="1200" b="0" i="1">
                                          <a:latin typeface="Cambria Math" panose="02040503050406030204" pitchFamily="18" charset="0"/>
                                        </a:rPr>
                                        <m:t>𝐼</m:t>
                                      </m:r>
                                    </m:e>
                                  </m:d>
                                  <m:r>
                                    <a:rPr lang="zh-CN" altLang="en-US" sz="1200" b="0" i="0">
                                      <a:latin typeface="Cambria Math" panose="02040503050406030204" pitchFamily="18" charset="0"/>
                                    </a:rPr>
                                    <m:t>−</m:t>
                                  </m:r>
                                  <m:sSub>
                                    <m:sSubPr>
                                      <m:ctrlPr>
                                        <a:rPr lang="zh-CN" altLang="en-US" sz="1200" b="0" i="1">
                                          <a:solidFill>
                                            <a:srgbClr val="836967"/>
                                          </a:solidFill>
                                          <a:latin typeface="Cambria Math" panose="02040503050406030204" pitchFamily="18" charset="0"/>
                                        </a:rPr>
                                      </m:ctrlPr>
                                    </m:sSubPr>
                                    <m:e>
                                      <m:r>
                                        <a:rPr lang="zh-CN" altLang="en-US" sz="1200" b="0" i="1">
                                          <a:latin typeface="Cambria Math" panose="02040503050406030204" pitchFamily="18" charset="0"/>
                                        </a:rPr>
                                        <m:t>𝑤</m:t>
                                      </m:r>
                                    </m:e>
                                    <m:sub>
                                      <m:r>
                                        <a:rPr lang="zh-CN" altLang="en-US" sz="1200" b="1" i="1">
                                          <a:latin typeface="Cambria Math" panose="02040503050406030204" pitchFamily="18" charset="0"/>
                                        </a:rPr>
                                        <m:t>𝒑</m:t>
                                      </m:r>
                                    </m:sub>
                                  </m:sSub>
                                  <m:func>
                                    <m:funcPr>
                                      <m:ctrlPr>
                                        <a:rPr lang="zh-CN" altLang="en-US" sz="1200" b="0" i="1">
                                          <a:latin typeface="Cambria Math" panose="02040503050406030204" pitchFamily="18" charset="0"/>
                                        </a:rPr>
                                      </m:ctrlPr>
                                    </m:funcPr>
                                    <m:fName>
                                      <m:sSub>
                                        <m:sSubPr>
                                          <m:ctrlPr>
                                            <a:rPr lang="zh-CN" altLang="en-US" sz="1200" b="0" i="1">
                                              <a:solidFill>
                                                <a:srgbClr val="836967"/>
                                              </a:solidFill>
                                              <a:latin typeface="Cambria Math" panose="02040503050406030204" pitchFamily="18" charset="0"/>
                                            </a:rPr>
                                          </m:ctrlPr>
                                        </m:sSubPr>
                                        <m:e>
                                          <m:r>
                                            <a:rPr lang="zh-CN" altLang="en-US" sz="1200" b="0" i="1">
                                              <a:latin typeface="Cambria Math" panose="02040503050406030204" pitchFamily="18" charset="0"/>
                                            </a:rPr>
                                            <m:t>𝑚𝑒𝑎𝑛</m:t>
                                          </m:r>
                                        </m:e>
                                        <m:sub>
                                          <m:r>
                                            <a:rPr lang="zh-CN" altLang="en-US" sz="1200" b="0" i="1">
                                              <a:latin typeface="Cambria Math" panose="02040503050406030204" pitchFamily="18" charset="0"/>
                                            </a:rPr>
                                            <m:t>𝛺</m:t>
                                          </m:r>
                                          <m:d>
                                            <m:dPr>
                                              <m:ctrlPr>
                                                <a:rPr lang="zh-CN" altLang="en-US" sz="1200" b="0" i="1">
                                                  <a:solidFill>
                                                    <a:srgbClr val="836967"/>
                                                  </a:solidFill>
                                                  <a:latin typeface="Cambria Math" panose="02040503050406030204" pitchFamily="18" charset="0"/>
                                                </a:rPr>
                                              </m:ctrlPr>
                                            </m:dPr>
                                            <m:e>
                                              <m:r>
                                                <a:rPr lang="zh-CN" altLang="en-US" sz="1200" b="1" i="1">
                                                  <a:latin typeface="Cambria Math" panose="02040503050406030204" pitchFamily="18" charset="0"/>
                                                </a:rPr>
                                                <m:t>𝒑</m:t>
                                              </m:r>
                                            </m:e>
                                          </m:d>
                                        </m:sub>
                                      </m:sSub>
                                    </m:fName>
                                    <m:e>
                                      <m:r>
                                        <a:rPr lang="en-US" altLang="zh-CN" sz="1200" b="0" i="1" smtClean="0">
                                          <a:latin typeface="Cambria Math" panose="02040503050406030204" pitchFamily="18" charset="0"/>
                                        </a:rPr>
                                        <m:t> </m:t>
                                      </m:r>
                                    </m:e>
                                  </m:func>
                                  <m:sSub>
                                    <m:sSubPr>
                                      <m:ctrlPr>
                                        <a:rPr lang="zh-CN" altLang="en-US" sz="1200" b="0" i="1">
                                          <a:solidFill>
                                            <a:srgbClr val="836967"/>
                                          </a:solidFill>
                                          <a:latin typeface="Cambria Math" panose="02040503050406030204" pitchFamily="18" charset="0"/>
                                        </a:rPr>
                                      </m:ctrlPr>
                                    </m:sSubPr>
                                    <m:e>
                                      <m:r>
                                        <a:rPr lang="zh-CN" altLang="en-US" sz="1200" b="0" i="1">
                                          <a:latin typeface="Cambria Math" panose="02040503050406030204" pitchFamily="18" charset="0"/>
                                        </a:rPr>
                                        <m:t>𝐼</m:t>
                                      </m:r>
                                    </m:e>
                                    <m:sub>
                                      <m:r>
                                        <a:rPr lang="zh-CN" altLang="en-US" sz="1200" b="0" i="1">
                                          <a:latin typeface="Cambria Math" panose="02040503050406030204" pitchFamily="18" charset="0"/>
                                        </a:rPr>
                                        <m:t>𝐺</m:t>
                                      </m:r>
                                    </m:sub>
                                  </m:sSub>
                                </m:e>
                              </m:d>
                            </m:e>
                          </m:eqArr>
                        </m:e>
                      </m:d>
                    </m:oMath>
                  </m:oMathPara>
                </a14:m>
                <a:endParaRPr lang="zh-CN" altLang="en-US" sz="1200" dirty="0"/>
              </a:p>
            </p:txBody>
          </p:sp>
        </mc:Choice>
        <mc:Fallback>
          <p:sp>
            <p:nvSpPr>
              <p:cNvPr id="22" name="文本框 21"/>
              <p:cNvSpPr txBox="1">
                <a:spLocks noRot="1" noChangeAspect="1" noMove="1" noResize="1" noEditPoints="1" noAdjustHandles="1" noChangeArrowheads="1" noChangeShapeType="1" noTextEdit="1"/>
              </p:cNvSpPr>
              <p:nvPr/>
            </p:nvSpPr>
            <p:spPr>
              <a:xfrm>
                <a:off x="2413000" y="3174106"/>
                <a:ext cx="3430494" cy="1099019"/>
              </a:xfrm>
              <a:prstGeom prst="rect">
                <a:avLst/>
              </a:prstGeom>
              <a:blipFill rotWithShape="1">
                <a:blip r:embed="rId4"/>
                <a:stretch>
                  <a:fillRect t="-34" r="-21299" b="19"/>
                </a:stretch>
              </a:blipFill>
            </p:spPr>
            <p:txBody>
              <a:bodyPr/>
              <a:lstStyle/>
              <a:p>
                <a:r>
                  <a:rPr lang="zh-CN" altLang="en-US">
                    <a:noFill/>
                  </a:rPr>
                  <a:t> </a:t>
                </a:r>
              </a:p>
            </p:txBody>
          </p:sp>
        </mc:Fallback>
      </mc:AlternateContent>
      <p:sp>
        <p:nvSpPr>
          <p:cNvPr id="23" name="箭头: 右 22"/>
          <p:cNvSpPr/>
          <p:nvPr/>
        </p:nvSpPr>
        <p:spPr>
          <a:xfrm>
            <a:off x="2051830" y="3437906"/>
            <a:ext cx="249234" cy="1358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15" name="文本框 14"/>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242570" y="4189095"/>
            <a:ext cx="1133475" cy="795020"/>
          </a:xfrm>
          <a:prstGeom prst="rect">
            <a:avLst/>
          </a:prstGeom>
          <a:solidFill>
            <a:schemeClr val="accent5">
              <a:lumMod val="20000"/>
              <a:lumOff val="80000"/>
            </a:schemeClr>
          </a:solidFill>
        </p:spPr>
        <p:txBody>
          <a:bodyPr wrap="none">
            <a:noAutofit/>
          </a:bodyPr>
          <a:p>
            <a:pPr indent="0">
              <a:buFont typeface="Wingdings" panose="05000000000000000000" pitchFamily="2" charset="2"/>
              <a:buNone/>
            </a:pPr>
            <a:r>
              <a:rPr lang="en-US" altLang="zh-CN" sz="1600" b="1" dirty="0">
                <a:solidFill>
                  <a:srgbClr val="000066"/>
                </a:solidFill>
                <a:latin typeface="微软雅黑" panose="020B0503020204020204" pitchFamily="34" charset="-122"/>
                <a:ea typeface="微软雅黑" panose="020B0503020204020204" pitchFamily="34" charset="-122"/>
              </a:rPr>
              <a:t> -</a:t>
            </a:r>
            <a:r>
              <a:rPr lang="zh-CN" altLang="en-US" sz="1600" b="1" dirty="0">
                <a:solidFill>
                  <a:srgbClr val="000066"/>
                </a:solidFill>
                <a:latin typeface="微软雅黑" panose="020B0503020204020204" pitchFamily="34" charset="-122"/>
                <a:ea typeface="微软雅黑" panose="020B0503020204020204" pitchFamily="34" charset="-122"/>
              </a:rPr>
              <a:t>模型假设</a:t>
            </a:r>
            <a:endParaRPr lang="zh-CN" altLang="en-US" sz="1600" b="1" dirty="0">
              <a:solidFill>
                <a:srgbClr val="000066"/>
              </a:solidFill>
              <a:latin typeface="微软雅黑" panose="020B0503020204020204" pitchFamily="34" charset="-122"/>
              <a:ea typeface="微软雅黑" panose="020B0503020204020204" pitchFamily="34" charset="-122"/>
            </a:endParaRPr>
          </a:p>
          <a:p>
            <a:pPr indent="0">
              <a:buFont typeface="Wingdings" panose="05000000000000000000" pitchFamily="2" charset="2"/>
              <a:buNone/>
            </a:pPr>
            <a:r>
              <a:rPr lang="en-US" altLang="zh-CN" sz="1600" b="1" dirty="0">
                <a:solidFill>
                  <a:srgbClr val="000066"/>
                </a:solidFill>
                <a:latin typeface="微软雅黑" panose="020B0503020204020204" pitchFamily="34" charset="-122"/>
                <a:ea typeface="微软雅黑" panose="020B0503020204020204" pitchFamily="34" charset="-122"/>
              </a:rPr>
              <a:t> -</a:t>
            </a:r>
            <a:r>
              <a:rPr lang="zh-CN" altLang="en-US" sz="1600" b="1" dirty="0">
                <a:solidFill>
                  <a:srgbClr val="000066"/>
                </a:solidFill>
                <a:latin typeface="微软雅黑" panose="020B0503020204020204" pitchFamily="34" charset="-122"/>
                <a:ea typeface="微软雅黑" panose="020B0503020204020204" pitchFamily="34" charset="-122"/>
              </a:rPr>
              <a:t>模型优化</a:t>
            </a:r>
            <a:endParaRPr lang="zh-CN" altLang="en-US" sz="1600" b="1" dirty="0">
              <a:solidFill>
                <a:srgbClr val="000066"/>
              </a:solidFill>
              <a:latin typeface="微软雅黑" panose="020B0503020204020204" pitchFamily="34" charset="-122"/>
              <a:ea typeface="微软雅黑" panose="020B0503020204020204" pitchFamily="34" charset="-122"/>
            </a:endParaRPr>
          </a:p>
          <a:p>
            <a:pPr indent="0">
              <a:buFont typeface="Wingdings" panose="05000000000000000000" pitchFamily="2" charset="2"/>
              <a:buNone/>
            </a:pPr>
            <a:r>
              <a:rPr lang="en-US" altLang="zh-CN" sz="1600" b="1" dirty="0">
                <a:solidFill>
                  <a:srgbClr val="000066"/>
                </a:solidFill>
                <a:latin typeface="微软雅黑" panose="020B0503020204020204" pitchFamily="34" charset="-122"/>
                <a:ea typeface="微软雅黑" panose="020B0503020204020204" pitchFamily="34" charset="-122"/>
              </a:rPr>
              <a:t>- </a:t>
            </a:r>
            <a:r>
              <a:rPr lang="zh-CN" altLang="en-US" sz="1600" b="1" dirty="0">
                <a:solidFill>
                  <a:srgbClr val="000066"/>
                </a:solidFill>
                <a:latin typeface="微软雅黑" panose="020B0503020204020204" pitchFamily="34" charset="-122"/>
                <a:ea typeface="微软雅黑" panose="020B0503020204020204" pitchFamily="34" charset="-122"/>
              </a:rPr>
              <a:t>算法</a:t>
            </a:r>
            <a:r>
              <a:rPr lang="zh-CN" altLang="en-US" sz="1600" b="1" dirty="0">
                <a:solidFill>
                  <a:srgbClr val="000066"/>
                </a:solidFill>
                <a:latin typeface="微软雅黑" panose="020B0503020204020204" pitchFamily="34" charset="-122"/>
                <a:ea typeface="微软雅黑" panose="020B0503020204020204" pitchFamily="34" charset="-122"/>
              </a:rPr>
              <a:t>推导</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5" name="矩形 4"/>
          <p:cNvSpPr/>
          <p:nvPr/>
        </p:nvSpPr>
        <p:spPr>
          <a:xfrm>
            <a:off x="1473200" y="4490720"/>
            <a:ext cx="1133475" cy="263525"/>
          </a:xfrm>
          <a:prstGeom prst="rect">
            <a:avLst/>
          </a:prstGeom>
          <a:solidFill>
            <a:schemeClr val="accent5">
              <a:lumMod val="20000"/>
              <a:lumOff val="80000"/>
            </a:schemeClr>
          </a:solidFill>
        </p:spPr>
        <p:txBody>
          <a:bodyPr wrap="none">
            <a:noAutofit/>
          </a:bodyPr>
          <a:p>
            <a:pPr indent="0">
              <a:buFont typeface="Wingdings" panose="05000000000000000000" pitchFamily="2" charset="2"/>
              <a:buNone/>
            </a:pPr>
            <a:r>
              <a:rPr lang="en-US" altLang="zh-CN" sz="1600" b="1" dirty="0">
                <a:solidFill>
                  <a:srgbClr val="000066"/>
                </a:solidFill>
                <a:latin typeface="微软雅黑" panose="020B0503020204020204" pitchFamily="34" charset="-122"/>
                <a:ea typeface="微软雅黑" panose="020B0503020204020204" pitchFamily="34" charset="-122"/>
              </a:rPr>
              <a:t> -</a:t>
            </a:r>
            <a:r>
              <a:rPr lang="zh-CN" altLang="en-US" sz="1600" b="1" dirty="0">
                <a:solidFill>
                  <a:srgbClr val="000066"/>
                </a:solidFill>
                <a:latin typeface="微软雅黑" panose="020B0503020204020204" pitchFamily="34" charset="-122"/>
                <a:ea typeface="微软雅黑" panose="020B0503020204020204" pitchFamily="34" charset="-122"/>
              </a:rPr>
              <a:t>三部</a:t>
            </a:r>
            <a:r>
              <a:rPr lang="zh-CN" altLang="en-US" sz="1600" b="1" dirty="0">
                <a:solidFill>
                  <a:srgbClr val="000066"/>
                </a:solidFill>
                <a:latin typeface="微软雅黑" panose="020B0503020204020204" pitchFamily="34" charset="-122"/>
                <a:ea typeface="微软雅黑" panose="020B0503020204020204" pitchFamily="34" charset="-122"/>
              </a:rPr>
              <a:t>曲</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1853392"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4.6.6 </a:t>
            </a:r>
            <a:r>
              <a:rPr lang="zh-CN" altLang="en-US" sz="1600" b="1" dirty="0">
                <a:solidFill>
                  <a:srgbClr val="000066"/>
                </a:solidFill>
                <a:latin typeface="微软雅黑" panose="020B0503020204020204" pitchFamily="34" charset="-122"/>
                <a:ea typeface="微软雅黑" panose="020B0503020204020204" pitchFamily="34" charset="-122"/>
              </a:rPr>
              <a:t>引导滤波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文本框 3"/>
              <p:cNvSpPr txBox="1"/>
              <p:nvPr/>
            </p:nvSpPr>
            <p:spPr>
              <a:xfrm>
                <a:off x="358588" y="1103215"/>
                <a:ext cx="3430494" cy="109901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zh-CN" altLang="en-US" sz="1200" i="1" smtClean="0">
                              <a:solidFill>
                                <a:srgbClr val="836967"/>
                              </a:solidFill>
                              <a:latin typeface="Cambria Math" panose="02040503050406030204" pitchFamily="18" charset="0"/>
                            </a:rPr>
                          </m:ctrlPr>
                        </m:dPr>
                        <m:e>
                          <m:eqArr>
                            <m:eqArrPr>
                              <m:ctrlPr>
                                <a:rPr lang="zh-CN" altLang="en-US" sz="1200" i="1">
                                  <a:solidFill>
                                    <a:srgbClr val="836967"/>
                                  </a:solidFill>
                                  <a:latin typeface="Cambria Math" panose="02040503050406030204" pitchFamily="18" charset="0"/>
                                </a:rPr>
                              </m:ctrlPr>
                            </m:eqArrPr>
                            <m:e>
                              <m:r>
                                <a:rPr lang="zh-CN" altLang="en-US" sz="1200">
                                  <a:latin typeface="Cambria Math" panose="02040503050406030204" pitchFamily="18" charset="0"/>
                                </a:rPr>
                                <m:t>&amp;</m:t>
                              </m:r>
                              <m:sSub>
                                <m:sSubPr>
                                  <m:ctrlPr>
                                    <a:rPr lang="zh-CN" altLang="en-US" sz="1200" i="1">
                                      <a:solidFill>
                                        <a:srgbClr val="836967"/>
                                      </a:solidFill>
                                      <a:latin typeface="Cambria Math" panose="02040503050406030204" pitchFamily="18" charset="0"/>
                                    </a:rPr>
                                  </m:ctrlPr>
                                </m:sSubPr>
                                <m:e>
                                  <m:r>
                                    <a:rPr lang="zh-CN" altLang="en-US" sz="1200" i="1">
                                      <a:latin typeface="Cambria Math" panose="02040503050406030204" pitchFamily="18" charset="0"/>
                                    </a:rPr>
                                    <m:t>𝑤</m:t>
                                  </m:r>
                                </m:e>
                                <m:sub>
                                  <m:r>
                                    <a:rPr lang="zh-CN" altLang="en-US" sz="1200" b="1" i="1">
                                      <a:latin typeface="Cambria Math" panose="02040503050406030204" pitchFamily="18" charset="0"/>
                                    </a:rPr>
                                    <m:t>𝒑</m:t>
                                  </m:r>
                                </m:sub>
                              </m:sSub>
                              <m:r>
                                <a:rPr lang="zh-CN" altLang="en-US" sz="1200" b="0" i="0">
                                  <a:latin typeface="Cambria Math" panose="02040503050406030204" pitchFamily="18" charset="0"/>
                                </a:rPr>
                                <m:t>=</m:t>
                              </m:r>
                              <m:f>
                                <m:fPr>
                                  <m:ctrlPr>
                                    <a:rPr lang="zh-CN" altLang="en-US" sz="1200" b="0" i="1">
                                      <a:solidFill>
                                        <a:srgbClr val="836967"/>
                                      </a:solidFill>
                                      <a:latin typeface="Cambria Math" panose="02040503050406030204" pitchFamily="18" charset="0"/>
                                    </a:rPr>
                                  </m:ctrlPr>
                                </m:fPr>
                                <m:num>
                                  <m:d>
                                    <m:dPr>
                                      <m:begChr m:val=""/>
                                      <m:ctrlPr>
                                        <a:rPr lang="zh-CN" altLang="en-US" sz="1200" b="0" i="1">
                                          <a:latin typeface="Cambria Math" panose="02040503050406030204" pitchFamily="18" charset="0"/>
                                        </a:rPr>
                                      </m:ctrlPr>
                                    </m:dPr>
                                    <m:e>
                                      <m:d>
                                        <m:dPr>
                                          <m:begChr m:val=""/>
                                          <m:ctrlPr>
                                            <a:rPr lang="zh-CN" altLang="en-US" sz="1200" b="0" i="1">
                                              <a:latin typeface="Cambria Math" panose="02040503050406030204" pitchFamily="18" charset="0"/>
                                            </a:rPr>
                                          </m:ctrlPr>
                                        </m:dPr>
                                        <m:e>
                                          <m:f>
                                            <m:fPr>
                                              <m:ctrlPr>
                                                <a:rPr lang="zh-CN" altLang="en-US" sz="1200" b="0" i="1">
                                                  <a:solidFill>
                                                    <a:srgbClr val="836967"/>
                                                  </a:solidFill>
                                                  <a:latin typeface="Cambria Math" panose="02040503050406030204" pitchFamily="18" charset="0"/>
                                                </a:rPr>
                                              </m:ctrlPr>
                                            </m:fPr>
                                            <m:num>
                                              <m:r>
                                                <a:rPr lang="zh-CN" altLang="en-US" sz="1200" b="0" i="0">
                                                  <a:latin typeface="Cambria Math" panose="02040503050406030204" pitchFamily="18" charset="0"/>
                                                </a:rPr>
                                                <m:t>1</m:t>
                                              </m:r>
                                            </m:num>
                                            <m:den>
                                              <m:d>
                                                <m:dPr>
                                                  <m:begChr m:val="|"/>
                                                  <m:endChr m:val="|"/>
                                                  <m:ctrlPr>
                                                    <a:rPr lang="zh-CN" altLang="en-US" sz="1200" b="0" i="1">
                                                      <a:solidFill>
                                                        <a:srgbClr val="836967"/>
                                                      </a:solidFill>
                                                      <a:latin typeface="Cambria Math" panose="02040503050406030204" pitchFamily="18" charset="0"/>
                                                    </a:rPr>
                                                  </m:ctrlPr>
                                                </m:dPr>
                                                <m:e>
                                                  <m:r>
                                                    <a:rPr lang="zh-CN" altLang="en-US" sz="1200" b="0" i="1">
                                                      <a:latin typeface="Cambria Math" panose="02040503050406030204" pitchFamily="18" charset="0"/>
                                                    </a:rPr>
                                                    <m:t>𝛺</m:t>
                                                  </m:r>
                                                  <m:d>
                                                    <m:dPr>
                                                      <m:ctrlPr>
                                                        <a:rPr lang="zh-CN" altLang="en-US" sz="1200" b="0" i="1">
                                                          <a:solidFill>
                                                            <a:srgbClr val="836967"/>
                                                          </a:solidFill>
                                                          <a:latin typeface="Cambria Math" panose="02040503050406030204" pitchFamily="18" charset="0"/>
                                                        </a:rPr>
                                                      </m:ctrlPr>
                                                    </m:dPr>
                                                    <m:e>
                                                      <m:r>
                                                        <a:rPr lang="zh-CN" altLang="en-US" sz="1200" b="1" i="1">
                                                          <a:latin typeface="Cambria Math" panose="02040503050406030204" pitchFamily="18" charset="0"/>
                                                        </a:rPr>
                                                        <m:t>𝒑</m:t>
                                                      </m:r>
                                                    </m:e>
                                                  </m:d>
                                                </m:e>
                                              </m:d>
                                            </m:den>
                                          </m:f>
                                          <m:nary>
                                            <m:naryPr>
                                              <m:chr m:val="∑"/>
                                              <m:limLoc m:val="subSup"/>
                                              <m:supHide m:val="on"/>
                                              <m:ctrlPr>
                                                <a:rPr lang="zh-CN" altLang="en-US" sz="1200" b="0" i="1">
                                                  <a:latin typeface="Cambria Math" panose="02040503050406030204" pitchFamily="18" charset="0"/>
                                                </a:rPr>
                                              </m:ctrlPr>
                                            </m:naryPr>
                                            <m:sub>
                                              <m:r>
                                                <a:rPr lang="zh-CN" altLang="en-US" sz="1200" b="1" i="1">
                                                  <a:latin typeface="Cambria Math" panose="02040503050406030204" pitchFamily="18" charset="0"/>
                                                </a:rPr>
                                                <m:t>𝒒</m:t>
                                              </m:r>
                                              <m:r>
                                                <a:rPr lang="zh-CN" altLang="en-US" sz="1200" b="0" i="0">
                                                  <a:latin typeface="Cambria Math" panose="02040503050406030204" pitchFamily="18" charset="0"/>
                                                </a:rPr>
                                                <m:t>∈</m:t>
                                              </m:r>
                                              <m:r>
                                                <a:rPr lang="zh-CN" altLang="en-US" sz="1200" b="0" i="1">
                                                  <a:latin typeface="Cambria Math" panose="02040503050406030204" pitchFamily="18" charset="0"/>
                                                </a:rPr>
                                                <m:t>𝛺</m:t>
                                              </m:r>
                                              <m:d>
                                                <m:dPr>
                                                  <m:ctrlPr>
                                                    <a:rPr lang="zh-CN" altLang="en-US" sz="1200" b="0" i="1">
                                                      <a:solidFill>
                                                        <a:srgbClr val="836967"/>
                                                      </a:solidFill>
                                                      <a:latin typeface="Cambria Math" panose="02040503050406030204" pitchFamily="18" charset="0"/>
                                                    </a:rPr>
                                                  </m:ctrlPr>
                                                </m:dPr>
                                                <m:e>
                                                  <m:r>
                                                    <a:rPr lang="zh-CN" altLang="en-US" sz="1200" b="1" i="1">
                                                      <a:latin typeface="Cambria Math" panose="02040503050406030204" pitchFamily="18" charset="0"/>
                                                    </a:rPr>
                                                    <m:t>𝒑</m:t>
                                                  </m:r>
                                                </m:e>
                                              </m:d>
                                            </m:sub>
                                            <m:sup/>
                                            <m:e>
                                              <m:sSub>
                                                <m:sSubPr>
                                                  <m:ctrlPr>
                                                    <a:rPr lang="zh-CN" altLang="en-US" sz="1200" b="0" i="1">
                                                      <a:solidFill>
                                                        <a:srgbClr val="836967"/>
                                                      </a:solidFill>
                                                      <a:latin typeface="Cambria Math" panose="02040503050406030204" pitchFamily="18" charset="0"/>
                                                    </a:rPr>
                                                  </m:ctrlPr>
                                                </m:sSubPr>
                                                <m:e>
                                                  <m:r>
                                                    <a:rPr lang="zh-CN" altLang="en-US" sz="1200" b="0" i="1">
                                                      <a:latin typeface="Cambria Math" panose="02040503050406030204" pitchFamily="18" charset="0"/>
                                                    </a:rPr>
                                                    <m:t>𝐼</m:t>
                                                  </m:r>
                                                </m:e>
                                                <m:sub>
                                                  <m:r>
                                                    <a:rPr lang="zh-CN" altLang="en-US" sz="1200" b="0" i="1">
                                                      <a:latin typeface="Cambria Math" panose="02040503050406030204" pitchFamily="18" charset="0"/>
                                                    </a:rPr>
                                                    <m:t>𝐺</m:t>
                                                  </m:r>
                                                </m:sub>
                                              </m:sSub>
                                              <m:d>
                                                <m:dPr>
                                                  <m:ctrlPr>
                                                    <a:rPr lang="zh-CN" altLang="en-US" sz="1200" b="0" i="1">
                                                      <a:solidFill>
                                                        <a:srgbClr val="836967"/>
                                                      </a:solidFill>
                                                      <a:latin typeface="Cambria Math" panose="02040503050406030204" pitchFamily="18" charset="0"/>
                                                    </a:rPr>
                                                  </m:ctrlPr>
                                                </m:dPr>
                                                <m:e>
                                                  <m:r>
                                                    <a:rPr lang="zh-CN" altLang="en-US" sz="1200" b="1" i="1">
                                                      <a:latin typeface="Cambria Math" panose="02040503050406030204" pitchFamily="18" charset="0"/>
                                                    </a:rPr>
                                                    <m:t>𝒒</m:t>
                                                  </m:r>
                                                </m:e>
                                              </m:d>
                                              <m:r>
                                                <a:rPr lang="zh-CN" altLang="en-US" sz="1200" b="0" i="1">
                                                  <a:latin typeface="Cambria Math" panose="02040503050406030204" pitchFamily="18" charset="0"/>
                                                </a:rPr>
                                                <m:t>𝐼</m:t>
                                              </m:r>
                                              <m:d>
                                                <m:dPr>
                                                  <m:ctrlPr>
                                                    <a:rPr lang="zh-CN" altLang="en-US" sz="1200" b="0" i="1">
                                                      <a:solidFill>
                                                        <a:srgbClr val="836967"/>
                                                      </a:solidFill>
                                                      <a:latin typeface="Cambria Math" panose="02040503050406030204" pitchFamily="18" charset="0"/>
                                                    </a:rPr>
                                                  </m:ctrlPr>
                                                </m:dPr>
                                                <m:e>
                                                  <m:r>
                                                    <a:rPr lang="zh-CN" altLang="en-US" sz="1200" b="1" i="1">
                                                      <a:latin typeface="Cambria Math" panose="02040503050406030204" pitchFamily="18" charset="0"/>
                                                    </a:rPr>
                                                    <m:t>𝒒</m:t>
                                                  </m:r>
                                                </m:e>
                                              </m:d>
                                            </m:e>
                                          </m:nary>
                                          <m:r>
                                            <a:rPr lang="zh-CN" altLang="en-US" sz="1200" b="0" i="0">
                                              <a:latin typeface="Cambria Math" panose="02040503050406030204" pitchFamily="18" charset="0"/>
                                            </a:rPr>
                                            <m:t>−</m:t>
                                          </m:r>
                                          <m:func>
                                            <m:funcPr>
                                              <m:ctrlPr>
                                                <a:rPr lang="zh-CN" altLang="en-US" sz="1200" b="0" i="1">
                                                  <a:latin typeface="Cambria Math" panose="02040503050406030204" pitchFamily="18" charset="0"/>
                                                </a:rPr>
                                              </m:ctrlPr>
                                            </m:funcPr>
                                            <m:fName>
                                              <m:sSub>
                                                <m:sSubPr>
                                                  <m:ctrlPr>
                                                    <a:rPr lang="zh-CN" altLang="en-US" sz="1200" b="0" i="1">
                                                      <a:solidFill>
                                                        <a:srgbClr val="836967"/>
                                                      </a:solidFill>
                                                      <a:latin typeface="Cambria Math" panose="02040503050406030204" pitchFamily="18" charset="0"/>
                                                    </a:rPr>
                                                  </m:ctrlPr>
                                                </m:sSubPr>
                                                <m:e>
                                                  <m:r>
                                                    <a:rPr lang="zh-CN" altLang="en-US" sz="1200" b="0" i="1">
                                                      <a:latin typeface="Cambria Math" panose="02040503050406030204" pitchFamily="18" charset="0"/>
                                                    </a:rPr>
                                                    <m:t>𝑚𝑒𝑎𝑛</m:t>
                                                  </m:r>
                                                </m:e>
                                                <m:sub>
                                                  <m:r>
                                                    <a:rPr lang="zh-CN" altLang="en-US" sz="1200" b="0" i="1">
                                                      <a:latin typeface="Cambria Math" panose="02040503050406030204" pitchFamily="18" charset="0"/>
                                                    </a:rPr>
                                                    <m:t>𝛺</m:t>
                                                  </m:r>
                                                  <m:d>
                                                    <m:dPr>
                                                      <m:ctrlPr>
                                                        <a:rPr lang="zh-CN" altLang="en-US" sz="1200" b="0" i="1">
                                                          <a:solidFill>
                                                            <a:srgbClr val="836967"/>
                                                          </a:solidFill>
                                                          <a:latin typeface="Cambria Math" panose="02040503050406030204" pitchFamily="18" charset="0"/>
                                                        </a:rPr>
                                                      </m:ctrlPr>
                                                    </m:dPr>
                                                    <m:e>
                                                      <m:r>
                                                        <a:rPr lang="zh-CN" altLang="en-US" sz="1200" b="1" i="1">
                                                          <a:latin typeface="Cambria Math" panose="02040503050406030204" pitchFamily="18" charset="0"/>
                                                        </a:rPr>
                                                        <m:t>𝒑</m:t>
                                                      </m:r>
                                                    </m:e>
                                                  </m:d>
                                                </m:sub>
                                              </m:sSub>
                                            </m:fName>
                                            <m:e>
                                              <m:r>
                                                <a:rPr lang="en-US" altLang="zh-CN" sz="1200" b="0" i="1" smtClean="0">
                                                  <a:latin typeface="Cambria Math" panose="02040503050406030204" pitchFamily="18" charset="0"/>
                                                </a:rPr>
                                                <m:t> </m:t>
                                              </m:r>
                                            </m:e>
                                          </m:func>
                                          <m:sSub>
                                            <m:sSubPr>
                                              <m:ctrlPr>
                                                <a:rPr lang="zh-CN" altLang="en-US" sz="1200" b="0" i="1">
                                                  <a:solidFill>
                                                    <a:srgbClr val="836967"/>
                                                  </a:solidFill>
                                                  <a:latin typeface="Cambria Math" panose="02040503050406030204" pitchFamily="18" charset="0"/>
                                                </a:rPr>
                                              </m:ctrlPr>
                                            </m:sSubPr>
                                            <m:e>
                                              <m:r>
                                                <a:rPr lang="zh-CN" altLang="en-US" sz="1200" b="0" i="1">
                                                  <a:latin typeface="Cambria Math" panose="02040503050406030204" pitchFamily="18" charset="0"/>
                                                </a:rPr>
                                                <m:t>𝐼</m:t>
                                              </m:r>
                                            </m:e>
                                            <m:sub>
                                              <m:r>
                                                <a:rPr lang="zh-CN" altLang="en-US" sz="1200" b="0" i="1">
                                                  <a:latin typeface="Cambria Math" panose="02040503050406030204" pitchFamily="18" charset="0"/>
                                                </a:rPr>
                                                <m:t>𝐺</m:t>
                                              </m:r>
                                            </m:sub>
                                          </m:sSub>
                                        </m:e>
                                      </m:d>
                                      <m:r>
                                        <a:rPr lang="zh-CN" altLang="en-US" sz="1200" b="0" i="0">
                                          <a:latin typeface="Cambria Math" panose="02040503050406030204" pitchFamily="18" charset="0"/>
                                        </a:rPr>
                                        <m:t>⋅</m:t>
                                      </m:r>
                                      <m:func>
                                        <m:funcPr>
                                          <m:ctrlPr>
                                            <a:rPr lang="zh-CN" altLang="en-US" sz="1200" b="0" i="1">
                                              <a:latin typeface="Cambria Math" panose="02040503050406030204" pitchFamily="18" charset="0"/>
                                            </a:rPr>
                                          </m:ctrlPr>
                                        </m:funcPr>
                                        <m:fName>
                                          <m:sSub>
                                            <m:sSubPr>
                                              <m:ctrlPr>
                                                <a:rPr lang="zh-CN" altLang="en-US" sz="1200" b="0" i="1">
                                                  <a:solidFill>
                                                    <a:srgbClr val="836967"/>
                                                  </a:solidFill>
                                                  <a:latin typeface="Cambria Math" panose="02040503050406030204" pitchFamily="18" charset="0"/>
                                                </a:rPr>
                                              </m:ctrlPr>
                                            </m:sSubPr>
                                            <m:e>
                                              <m:r>
                                                <a:rPr lang="zh-CN" altLang="en-US" sz="1200" b="0" i="1">
                                                  <a:latin typeface="Cambria Math" panose="02040503050406030204" pitchFamily="18" charset="0"/>
                                                </a:rPr>
                                                <m:t>𝑚𝑒𝑎𝑛</m:t>
                                              </m:r>
                                            </m:e>
                                            <m:sub>
                                              <m:r>
                                                <a:rPr lang="zh-CN" altLang="en-US" sz="1200" b="0" i="1">
                                                  <a:latin typeface="Cambria Math" panose="02040503050406030204" pitchFamily="18" charset="0"/>
                                                </a:rPr>
                                                <m:t>𝛺</m:t>
                                              </m:r>
                                              <m:d>
                                                <m:dPr>
                                                  <m:ctrlPr>
                                                    <a:rPr lang="zh-CN" altLang="en-US" sz="1200" b="0" i="1">
                                                      <a:solidFill>
                                                        <a:srgbClr val="836967"/>
                                                      </a:solidFill>
                                                      <a:latin typeface="Cambria Math" panose="02040503050406030204" pitchFamily="18" charset="0"/>
                                                    </a:rPr>
                                                  </m:ctrlPr>
                                                </m:dPr>
                                                <m:e>
                                                  <m:r>
                                                    <a:rPr lang="zh-CN" altLang="en-US" sz="1200" b="1" i="1">
                                                      <a:latin typeface="Cambria Math" panose="02040503050406030204" pitchFamily="18" charset="0"/>
                                                    </a:rPr>
                                                    <m:t>𝒑</m:t>
                                                  </m:r>
                                                </m:e>
                                              </m:d>
                                            </m:sub>
                                          </m:sSub>
                                        </m:fName>
                                        <m:e>
                                          <m:r>
                                            <a:rPr lang="en-US" altLang="zh-CN" sz="1200" b="0" i="1" smtClean="0">
                                              <a:latin typeface="Cambria Math" panose="02040503050406030204" pitchFamily="18" charset="0"/>
                                            </a:rPr>
                                            <m:t> </m:t>
                                          </m:r>
                                        </m:e>
                                      </m:func>
                                      <m:r>
                                        <a:rPr lang="zh-CN" altLang="en-US" sz="1200" b="0" i="1">
                                          <a:latin typeface="Cambria Math" panose="02040503050406030204" pitchFamily="18" charset="0"/>
                                        </a:rPr>
                                        <m:t>𝐼</m:t>
                                      </m:r>
                                    </m:e>
                                  </m:d>
                                </m:num>
                                <m:den>
                                  <m:d>
                                    <m:dPr>
                                      <m:begChr m:val=""/>
                                      <m:ctrlPr>
                                        <a:rPr lang="zh-CN" altLang="en-US" sz="1200" b="0" i="1">
                                          <a:latin typeface="Cambria Math" panose="02040503050406030204" pitchFamily="18" charset="0"/>
                                        </a:rPr>
                                      </m:ctrlPr>
                                    </m:dPr>
                                    <m:e>
                                      <m:func>
                                        <m:funcPr>
                                          <m:ctrlPr>
                                            <a:rPr lang="zh-CN" altLang="en-US" sz="1200" b="0" i="1">
                                              <a:latin typeface="Cambria Math" panose="02040503050406030204" pitchFamily="18" charset="0"/>
                                            </a:rPr>
                                          </m:ctrlPr>
                                        </m:funcPr>
                                        <m:fName>
                                          <m:sSub>
                                            <m:sSubPr>
                                              <m:ctrlPr>
                                                <a:rPr lang="zh-CN" altLang="en-US" sz="1200" b="0" i="1">
                                                  <a:solidFill>
                                                    <a:srgbClr val="836967"/>
                                                  </a:solidFill>
                                                  <a:latin typeface="Cambria Math" panose="02040503050406030204" pitchFamily="18" charset="0"/>
                                                </a:rPr>
                                              </m:ctrlPr>
                                            </m:sSubPr>
                                            <m:e>
                                              <m:r>
                                                <a:rPr lang="zh-CN" altLang="en-US" sz="1200" b="0" i="1">
                                                  <a:latin typeface="Cambria Math" panose="02040503050406030204" pitchFamily="18" charset="0"/>
                                                </a:rPr>
                                                <m:t>𝑣𝑎𝑟</m:t>
                                              </m:r>
                                            </m:e>
                                            <m:sub>
                                              <m:r>
                                                <a:rPr lang="zh-CN" altLang="en-US" sz="1200" b="0" i="1">
                                                  <a:latin typeface="Cambria Math" panose="02040503050406030204" pitchFamily="18" charset="0"/>
                                                </a:rPr>
                                                <m:t>𝛺</m:t>
                                              </m:r>
                                              <m:d>
                                                <m:dPr>
                                                  <m:ctrlPr>
                                                    <a:rPr lang="zh-CN" altLang="en-US" sz="1200" b="0" i="1">
                                                      <a:solidFill>
                                                        <a:srgbClr val="836967"/>
                                                      </a:solidFill>
                                                      <a:latin typeface="Cambria Math" panose="02040503050406030204" pitchFamily="18" charset="0"/>
                                                    </a:rPr>
                                                  </m:ctrlPr>
                                                </m:dPr>
                                                <m:e>
                                                  <m:r>
                                                    <a:rPr lang="zh-CN" altLang="en-US" sz="1200" b="1" i="1">
                                                      <a:latin typeface="Cambria Math" panose="02040503050406030204" pitchFamily="18" charset="0"/>
                                                    </a:rPr>
                                                    <m:t>𝒑</m:t>
                                                  </m:r>
                                                </m:e>
                                              </m:d>
                                            </m:sub>
                                          </m:sSub>
                                        </m:fName>
                                        <m:e>
                                          <m:r>
                                            <a:rPr lang="en-US" altLang="zh-CN" sz="1200" b="0" i="1" smtClean="0">
                                              <a:latin typeface="Cambria Math" panose="02040503050406030204" pitchFamily="18" charset="0"/>
                                            </a:rPr>
                                            <m:t> </m:t>
                                          </m:r>
                                        </m:e>
                                      </m:func>
                                      <m:sSub>
                                        <m:sSubPr>
                                          <m:ctrlPr>
                                            <a:rPr lang="zh-CN" altLang="en-US" sz="1200" b="0" i="1">
                                              <a:solidFill>
                                                <a:srgbClr val="836967"/>
                                              </a:solidFill>
                                              <a:latin typeface="Cambria Math" panose="02040503050406030204" pitchFamily="18" charset="0"/>
                                            </a:rPr>
                                          </m:ctrlPr>
                                        </m:sSubPr>
                                        <m:e>
                                          <m:r>
                                            <a:rPr lang="zh-CN" altLang="en-US" sz="1200" b="0" i="1">
                                              <a:latin typeface="Cambria Math" panose="02040503050406030204" pitchFamily="18" charset="0"/>
                                            </a:rPr>
                                            <m:t>𝐼</m:t>
                                          </m:r>
                                        </m:e>
                                        <m:sub>
                                          <m:r>
                                            <a:rPr lang="zh-CN" altLang="en-US" sz="1200" b="0" i="1">
                                              <a:latin typeface="Cambria Math" panose="02040503050406030204" pitchFamily="18" charset="0"/>
                                            </a:rPr>
                                            <m:t>𝐺</m:t>
                                          </m:r>
                                        </m:sub>
                                      </m:sSub>
                                    </m:e>
                                  </m:d>
                                  <m:r>
                                    <a:rPr lang="zh-CN" altLang="en-US" sz="1200" b="0" i="0">
                                      <a:latin typeface="Cambria Math" panose="02040503050406030204" pitchFamily="18" charset="0"/>
                                    </a:rPr>
                                    <m:t>+</m:t>
                                  </m:r>
                                  <m:r>
                                    <a:rPr lang="zh-CN" altLang="en-US" sz="1200" b="0" i="1">
                                      <a:latin typeface="Cambria Math" panose="02040503050406030204" pitchFamily="18" charset="0"/>
                                    </a:rPr>
                                    <m:t>𝜆</m:t>
                                  </m:r>
                                </m:den>
                              </m:f>
                            </m:e>
                            <m:e>
                              <m:r>
                                <a:rPr lang="zh-CN" altLang="en-US" sz="1200" b="0" i="0">
                                  <a:latin typeface="Cambria Math" panose="02040503050406030204" pitchFamily="18" charset="0"/>
                                </a:rPr>
                                <m:t>&amp;</m:t>
                              </m:r>
                              <m:d>
                                <m:dPr>
                                  <m:begChr m:val=""/>
                                  <m:ctrlPr>
                                    <a:rPr lang="zh-CN" altLang="en-US" sz="1200" b="0" i="1">
                                      <a:latin typeface="Cambria Math" panose="02040503050406030204" pitchFamily="18" charset="0"/>
                                    </a:rPr>
                                  </m:ctrlPr>
                                </m:dPr>
                                <m:e>
                                  <m:d>
                                    <m:dPr>
                                      <m:begChr m:val=""/>
                                      <m:ctrlPr>
                                        <a:rPr lang="zh-CN" altLang="en-US" sz="1200" b="0" i="1">
                                          <a:latin typeface="Cambria Math" panose="02040503050406030204" pitchFamily="18" charset="0"/>
                                        </a:rPr>
                                      </m:ctrlPr>
                                    </m:dPr>
                                    <m:e>
                                      <m:sSub>
                                        <m:sSubPr>
                                          <m:ctrlPr>
                                            <a:rPr lang="zh-CN" altLang="en-US" sz="1200" b="0" i="1">
                                              <a:solidFill>
                                                <a:srgbClr val="836967"/>
                                              </a:solidFill>
                                              <a:latin typeface="Cambria Math" panose="02040503050406030204" pitchFamily="18" charset="0"/>
                                            </a:rPr>
                                          </m:ctrlPr>
                                        </m:sSubPr>
                                        <m:e>
                                          <m:r>
                                            <a:rPr lang="zh-CN" altLang="en-US" sz="1200" b="0" i="1">
                                              <a:latin typeface="Cambria Math" panose="02040503050406030204" pitchFamily="18" charset="0"/>
                                            </a:rPr>
                                            <m:t>𝑏</m:t>
                                          </m:r>
                                        </m:e>
                                        <m:sub>
                                          <m:r>
                                            <a:rPr lang="zh-CN" altLang="en-US" sz="1200" b="1" i="1">
                                              <a:latin typeface="Cambria Math" panose="02040503050406030204" pitchFamily="18" charset="0"/>
                                            </a:rPr>
                                            <m:t>𝒑</m:t>
                                          </m:r>
                                        </m:sub>
                                      </m:sSub>
                                      <m:r>
                                        <a:rPr lang="zh-CN" altLang="en-US" sz="1200" b="0" i="0">
                                          <a:latin typeface="Cambria Math" panose="02040503050406030204" pitchFamily="18" charset="0"/>
                                        </a:rPr>
                                        <m:t>=</m:t>
                                      </m:r>
                                      <m:func>
                                        <m:funcPr>
                                          <m:ctrlPr>
                                            <a:rPr lang="zh-CN" altLang="en-US" sz="1200" b="0" i="1">
                                              <a:latin typeface="Cambria Math" panose="02040503050406030204" pitchFamily="18" charset="0"/>
                                            </a:rPr>
                                          </m:ctrlPr>
                                        </m:funcPr>
                                        <m:fName>
                                          <m:sSub>
                                            <m:sSubPr>
                                              <m:ctrlPr>
                                                <a:rPr lang="zh-CN" altLang="en-US" sz="1200" b="0" i="1">
                                                  <a:solidFill>
                                                    <a:srgbClr val="836967"/>
                                                  </a:solidFill>
                                                  <a:latin typeface="Cambria Math" panose="02040503050406030204" pitchFamily="18" charset="0"/>
                                                </a:rPr>
                                              </m:ctrlPr>
                                            </m:sSubPr>
                                            <m:e>
                                              <m:r>
                                                <a:rPr lang="zh-CN" altLang="en-US" sz="1200" b="0" i="1">
                                                  <a:latin typeface="Cambria Math" panose="02040503050406030204" pitchFamily="18" charset="0"/>
                                                </a:rPr>
                                                <m:t>𝑚𝑒𝑎𝑛</m:t>
                                              </m:r>
                                            </m:e>
                                            <m:sub>
                                              <m:r>
                                                <a:rPr lang="zh-CN" altLang="en-US" sz="1200" b="0" i="1">
                                                  <a:latin typeface="Cambria Math" panose="02040503050406030204" pitchFamily="18" charset="0"/>
                                                </a:rPr>
                                                <m:t>𝛺</m:t>
                                              </m:r>
                                              <m:d>
                                                <m:dPr>
                                                  <m:ctrlPr>
                                                    <a:rPr lang="zh-CN" altLang="en-US" sz="1200" b="0" i="1">
                                                      <a:solidFill>
                                                        <a:srgbClr val="836967"/>
                                                      </a:solidFill>
                                                      <a:latin typeface="Cambria Math" panose="02040503050406030204" pitchFamily="18" charset="0"/>
                                                    </a:rPr>
                                                  </m:ctrlPr>
                                                </m:dPr>
                                                <m:e>
                                                  <m:r>
                                                    <a:rPr lang="zh-CN" altLang="en-US" sz="1200" b="1" i="1">
                                                      <a:latin typeface="Cambria Math" panose="02040503050406030204" pitchFamily="18" charset="0"/>
                                                    </a:rPr>
                                                    <m:t>𝒑</m:t>
                                                  </m:r>
                                                </m:e>
                                              </m:d>
                                            </m:sub>
                                          </m:sSub>
                                        </m:fName>
                                        <m:e>
                                          <m:r>
                                            <a:rPr lang="en-US" altLang="zh-CN" sz="1200" b="0" i="1" smtClean="0">
                                              <a:latin typeface="Cambria Math" panose="02040503050406030204" pitchFamily="18" charset="0"/>
                                            </a:rPr>
                                            <m:t> </m:t>
                                          </m:r>
                                        </m:e>
                                      </m:func>
                                      <m:r>
                                        <a:rPr lang="zh-CN" altLang="en-US" sz="1200" b="0" i="1">
                                          <a:latin typeface="Cambria Math" panose="02040503050406030204" pitchFamily="18" charset="0"/>
                                        </a:rPr>
                                        <m:t>𝐼</m:t>
                                      </m:r>
                                    </m:e>
                                  </m:d>
                                  <m:r>
                                    <a:rPr lang="zh-CN" altLang="en-US" sz="1200" b="0" i="0">
                                      <a:latin typeface="Cambria Math" panose="02040503050406030204" pitchFamily="18" charset="0"/>
                                    </a:rPr>
                                    <m:t>−</m:t>
                                  </m:r>
                                  <m:sSub>
                                    <m:sSubPr>
                                      <m:ctrlPr>
                                        <a:rPr lang="zh-CN" altLang="en-US" sz="1200" b="0" i="1">
                                          <a:solidFill>
                                            <a:srgbClr val="836967"/>
                                          </a:solidFill>
                                          <a:latin typeface="Cambria Math" panose="02040503050406030204" pitchFamily="18" charset="0"/>
                                        </a:rPr>
                                      </m:ctrlPr>
                                    </m:sSubPr>
                                    <m:e>
                                      <m:r>
                                        <a:rPr lang="zh-CN" altLang="en-US" sz="1200" b="0" i="1">
                                          <a:latin typeface="Cambria Math" panose="02040503050406030204" pitchFamily="18" charset="0"/>
                                        </a:rPr>
                                        <m:t>𝑤</m:t>
                                      </m:r>
                                    </m:e>
                                    <m:sub>
                                      <m:r>
                                        <a:rPr lang="zh-CN" altLang="en-US" sz="1200" b="1" i="1">
                                          <a:latin typeface="Cambria Math" panose="02040503050406030204" pitchFamily="18" charset="0"/>
                                        </a:rPr>
                                        <m:t>𝒑</m:t>
                                      </m:r>
                                    </m:sub>
                                  </m:sSub>
                                  <m:func>
                                    <m:funcPr>
                                      <m:ctrlPr>
                                        <a:rPr lang="zh-CN" altLang="en-US" sz="1200" b="0" i="1">
                                          <a:latin typeface="Cambria Math" panose="02040503050406030204" pitchFamily="18" charset="0"/>
                                        </a:rPr>
                                      </m:ctrlPr>
                                    </m:funcPr>
                                    <m:fName>
                                      <m:sSub>
                                        <m:sSubPr>
                                          <m:ctrlPr>
                                            <a:rPr lang="zh-CN" altLang="en-US" sz="1200" b="0" i="1">
                                              <a:solidFill>
                                                <a:srgbClr val="836967"/>
                                              </a:solidFill>
                                              <a:latin typeface="Cambria Math" panose="02040503050406030204" pitchFamily="18" charset="0"/>
                                            </a:rPr>
                                          </m:ctrlPr>
                                        </m:sSubPr>
                                        <m:e>
                                          <m:r>
                                            <a:rPr lang="zh-CN" altLang="en-US" sz="1200" b="0" i="1">
                                              <a:latin typeface="Cambria Math" panose="02040503050406030204" pitchFamily="18" charset="0"/>
                                            </a:rPr>
                                            <m:t>𝑚𝑒𝑎𝑛</m:t>
                                          </m:r>
                                        </m:e>
                                        <m:sub>
                                          <m:r>
                                            <a:rPr lang="zh-CN" altLang="en-US" sz="1200" b="0" i="1">
                                              <a:latin typeface="Cambria Math" panose="02040503050406030204" pitchFamily="18" charset="0"/>
                                            </a:rPr>
                                            <m:t>𝛺</m:t>
                                          </m:r>
                                          <m:d>
                                            <m:dPr>
                                              <m:ctrlPr>
                                                <a:rPr lang="zh-CN" altLang="en-US" sz="1200" b="0" i="1">
                                                  <a:solidFill>
                                                    <a:srgbClr val="836967"/>
                                                  </a:solidFill>
                                                  <a:latin typeface="Cambria Math" panose="02040503050406030204" pitchFamily="18" charset="0"/>
                                                </a:rPr>
                                              </m:ctrlPr>
                                            </m:dPr>
                                            <m:e>
                                              <m:r>
                                                <a:rPr lang="zh-CN" altLang="en-US" sz="1200" b="1" i="1">
                                                  <a:latin typeface="Cambria Math" panose="02040503050406030204" pitchFamily="18" charset="0"/>
                                                </a:rPr>
                                                <m:t>𝒑</m:t>
                                              </m:r>
                                            </m:e>
                                          </m:d>
                                        </m:sub>
                                      </m:sSub>
                                    </m:fName>
                                    <m:e>
                                      <m:r>
                                        <a:rPr lang="en-US" altLang="zh-CN" sz="1200" b="0" i="1" smtClean="0">
                                          <a:latin typeface="Cambria Math" panose="02040503050406030204" pitchFamily="18" charset="0"/>
                                        </a:rPr>
                                        <m:t> </m:t>
                                      </m:r>
                                    </m:e>
                                  </m:func>
                                  <m:sSub>
                                    <m:sSubPr>
                                      <m:ctrlPr>
                                        <a:rPr lang="zh-CN" altLang="en-US" sz="1200" b="0" i="1">
                                          <a:solidFill>
                                            <a:srgbClr val="836967"/>
                                          </a:solidFill>
                                          <a:latin typeface="Cambria Math" panose="02040503050406030204" pitchFamily="18" charset="0"/>
                                        </a:rPr>
                                      </m:ctrlPr>
                                    </m:sSubPr>
                                    <m:e>
                                      <m:r>
                                        <a:rPr lang="zh-CN" altLang="en-US" sz="1200" b="0" i="1">
                                          <a:latin typeface="Cambria Math" panose="02040503050406030204" pitchFamily="18" charset="0"/>
                                        </a:rPr>
                                        <m:t>𝐼</m:t>
                                      </m:r>
                                    </m:e>
                                    <m:sub>
                                      <m:r>
                                        <a:rPr lang="zh-CN" altLang="en-US" sz="1200" b="0" i="1">
                                          <a:latin typeface="Cambria Math" panose="02040503050406030204" pitchFamily="18" charset="0"/>
                                        </a:rPr>
                                        <m:t>𝐺</m:t>
                                      </m:r>
                                    </m:sub>
                                  </m:sSub>
                                </m:e>
                              </m:d>
                            </m:e>
                          </m:eqArr>
                        </m:e>
                      </m:d>
                    </m:oMath>
                  </m:oMathPara>
                </a14:m>
                <a:endParaRPr lang="zh-CN" altLang="en-US" sz="1200" dirty="0"/>
              </a:p>
            </p:txBody>
          </p:sp>
        </mc:Choice>
        <mc:Fallback>
          <p:sp>
            <p:nvSpPr>
              <p:cNvPr id="4" name="文本框 3"/>
              <p:cNvSpPr txBox="1">
                <a:spLocks noRot="1" noChangeAspect="1" noMove="1" noResize="1" noEditPoints="1" noAdjustHandles="1" noChangeArrowheads="1" noChangeShapeType="1" noTextEdit="1"/>
              </p:cNvSpPr>
              <p:nvPr/>
            </p:nvSpPr>
            <p:spPr>
              <a:xfrm>
                <a:off x="358588" y="1103215"/>
                <a:ext cx="3430494" cy="1099019"/>
              </a:xfrm>
              <a:prstGeom prst="rect">
                <a:avLst/>
              </a:prstGeom>
              <a:blipFill rotWithShape="1">
                <a:blip r:embed="rId1"/>
                <a:stretch>
                  <a:fillRect l="-13" t="-20" r="-21286" b="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167341" y="2622846"/>
                <a:ext cx="3430494" cy="31842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bar>
                        <m:barPr>
                          <m:pos m:val="top"/>
                          <m:ctrlPr>
                            <a:rPr lang="zh-CN" altLang="en-US" sz="1200" i="1" smtClean="0">
                              <a:solidFill>
                                <a:srgbClr val="836967"/>
                              </a:solidFill>
                              <a:latin typeface="Cambria Math" panose="02040503050406030204" pitchFamily="18" charset="0"/>
                            </a:rPr>
                          </m:ctrlPr>
                        </m:barPr>
                        <m:e>
                          <m:r>
                            <a:rPr lang="zh-CN" altLang="en-US" sz="1200" i="1">
                              <a:latin typeface="Cambria Math" panose="02040503050406030204" pitchFamily="18" charset="0"/>
                            </a:rPr>
                            <m:t>𝐼</m:t>
                          </m:r>
                        </m:e>
                      </m:bar>
                      <m:d>
                        <m:dPr>
                          <m:ctrlPr>
                            <a:rPr lang="zh-CN" altLang="en-US" sz="1200" i="1">
                              <a:solidFill>
                                <a:srgbClr val="836967"/>
                              </a:solidFill>
                              <a:latin typeface="Cambria Math" panose="02040503050406030204" pitchFamily="18" charset="0"/>
                            </a:rPr>
                          </m:ctrlPr>
                        </m:dPr>
                        <m:e>
                          <m:r>
                            <a:rPr lang="zh-CN" altLang="en-US" sz="1200" b="1" i="1">
                              <a:latin typeface="Cambria Math" panose="02040503050406030204" pitchFamily="18" charset="0"/>
                            </a:rPr>
                            <m:t>𝒒</m:t>
                          </m:r>
                        </m:e>
                      </m:d>
                      <m:r>
                        <a:rPr lang="zh-CN" altLang="en-US" sz="1200" b="0" i="0">
                          <a:latin typeface="Cambria Math" panose="02040503050406030204" pitchFamily="18" charset="0"/>
                        </a:rPr>
                        <m:t>=</m:t>
                      </m:r>
                      <m:sSub>
                        <m:sSubPr>
                          <m:ctrlPr>
                            <a:rPr lang="zh-CN" altLang="en-US" sz="1200" b="0" i="1">
                              <a:solidFill>
                                <a:srgbClr val="836967"/>
                              </a:solidFill>
                              <a:latin typeface="Cambria Math" panose="02040503050406030204" pitchFamily="18" charset="0"/>
                            </a:rPr>
                          </m:ctrlPr>
                        </m:sSubPr>
                        <m:e>
                          <m:r>
                            <a:rPr lang="zh-CN" altLang="en-US" sz="1200" b="0" i="1">
                              <a:latin typeface="Cambria Math" panose="02040503050406030204" pitchFamily="18" charset="0"/>
                            </a:rPr>
                            <m:t>𝑤</m:t>
                          </m:r>
                        </m:e>
                        <m:sub>
                          <m:r>
                            <a:rPr lang="zh-CN" altLang="en-US" sz="1200" b="1" i="1">
                              <a:latin typeface="Cambria Math" panose="02040503050406030204" pitchFamily="18" charset="0"/>
                            </a:rPr>
                            <m:t>𝒑</m:t>
                          </m:r>
                        </m:sub>
                      </m:sSub>
                      <m:r>
                        <a:rPr lang="zh-CN" altLang="en-US" sz="1200" b="0" i="0">
                          <a:latin typeface="Cambria Math" panose="02040503050406030204" pitchFamily="18" charset="0"/>
                        </a:rPr>
                        <m:t>⋅</m:t>
                      </m:r>
                      <m:sSub>
                        <m:sSubPr>
                          <m:ctrlPr>
                            <a:rPr lang="zh-CN" altLang="en-US" sz="1200" b="0" i="1">
                              <a:solidFill>
                                <a:srgbClr val="836967"/>
                              </a:solidFill>
                              <a:latin typeface="Cambria Math" panose="02040503050406030204" pitchFamily="18" charset="0"/>
                            </a:rPr>
                          </m:ctrlPr>
                        </m:sSubPr>
                        <m:e>
                          <m:r>
                            <a:rPr lang="zh-CN" altLang="en-US" sz="1200" b="0" i="1">
                              <a:latin typeface="Cambria Math" panose="02040503050406030204" pitchFamily="18" charset="0"/>
                            </a:rPr>
                            <m:t>𝐼</m:t>
                          </m:r>
                        </m:e>
                        <m:sub>
                          <m:r>
                            <a:rPr lang="zh-CN" altLang="en-US" sz="1200" b="0" i="1">
                              <a:latin typeface="Cambria Math" panose="02040503050406030204" pitchFamily="18" charset="0"/>
                            </a:rPr>
                            <m:t>𝐺</m:t>
                          </m:r>
                        </m:sub>
                      </m:sSub>
                      <m:d>
                        <m:dPr>
                          <m:ctrlPr>
                            <a:rPr lang="zh-CN" altLang="en-US" sz="1200" b="0" i="1">
                              <a:solidFill>
                                <a:srgbClr val="836967"/>
                              </a:solidFill>
                              <a:latin typeface="Cambria Math" panose="02040503050406030204" pitchFamily="18" charset="0"/>
                            </a:rPr>
                          </m:ctrlPr>
                        </m:dPr>
                        <m:e>
                          <m:r>
                            <a:rPr lang="zh-CN" altLang="en-US" sz="1200" b="1" i="1">
                              <a:latin typeface="Cambria Math" panose="02040503050406030204" pitchFamily="18" charset="0"/>
                            </a:rPr>
                            <m:t>𝒒</m:t>
                          </m:r>
                        </m:e>
                      </m:d>
                      <m:r>
                        <a:rPr lang="zh-CN" altLang="en-US" sz="1200" b="0" i="0">
                          <a:latin typeface="Cambria Math" panose="02040503050406030204" pitchFamily="18" charset="0"/>
                        </a:rPr>
                        <m:t>+</m:t>
                      </m:r>
                      <m:sSub>
                        <m:sSubPr>
                          <m:ctrlPr>
                            <a:rPr lang="zh-CN" altLang="en-US" sz="1200" b="0" i="1">
                              <a:solidFill>
                                <a:srgbClr val="836967"/>
                              </a:solidFill>
                              <a:latin typeface="Cambria Math" panose="02040503050406030204" pitchFamily="18" charset="0"/>
                            </a:rPr>
                          </m:ctrlPr>
                        </m:sSubPr>
                        <m:e>
                          <m:r>
                            <a:rPr lang="zh-CN" altLang="en-US" sz="1200" b="0" i="1">
                              <a:latin typeface="Cambria Math" panose="02040503050406030204" pitchFamily="18" charset="0"/>
                            </a:rPr>
                            <m:t>𝑏</m:t>
                          </m:r>
                        </m:e>
                        <m:sub>
                          <m:r>
                            <a:rPr lang="zh-CN" altLang="en-US" sz="1200" b="1" i="1">
                              <a:latin typeface="Cambria Math" panose="02040503050406030204" pitchFamily="18" charset="0"/>
                            </a:rPr>
                            <m:t>𝒑</m:t>
                          </m:r>
                        </m:sub>
                      </m:sSub>
                    </m:oMath>
                  </m:oMathPara>
                </a14:m>
                <a:endParaRPr lang="zh-CN" altLang="en-US" sz="1200" dirty="0"/>
              </a:p>
            </p:txBody>
          </p:sp>
        </mc:Choice>
        <mc:Fallback>
          <p:sp>
            <p:nvSpPr>
              <p:cNvPr id="9" name="文本框 8"/>
              <p:cNvSpPr txBox="1">
                <a:spLocks noRot="1" noChangeAspect="1" noMove="1" noResize="1" noEditPoints="1" noAdjustHandles="1" noChangeArrowheads="1" noChangeShapeType="1" noTextEdit="1"/>
              </p:cNvSpPr>
              <p:nvPr/>
            </p:nvSpPr>
            <p:spPr>
              <a:xfrm>
                <a:off x="-167341" y="2622846"/>
                <a:ext cx="3430494" cy="318421"/>
              </a:xfrm>
              <a:prstGeom prst="rect">
                <a:avLst/>
              </a:prstGeom>
              <a:blipFill rotWithShape="1">
                <a:blip r:embed="rId2"/>
                <a:stretch>
                  <a:fillRect l="10" t="-93" r="15" b="183"/>
                </a:stretch>
              </a:blipFill>
            </p:spPr>
            <p:txBody>
              <a:bodyPr/>
              <a:lstStyle/>
              <a:p>
                <a:r>
                  <a:rPr lang="zh-CN" altLang="en-US">
                    <a:noFill/>
                  </a:rPr>
                  <a:t> </a:t>
                </a:r>
              </a:p>
            </p:txBody>
          </p:sp>
        </mc:Fallback>
      </mc:AlternateContent>
      <p:sp>
        <p:nvSpPr>
          <p:cNvPr id="11" name="文本框 10"/>
          <p:cNvSpPr txBox="1"/>
          <p:nvPr/>
        </p:nvSpPr>
        <p:spPr>
          <a:xfrm>
            <a:off x="1559858" y="2258651"/>
            <a:ext cx="806823" cy="307777"/>
          </a:xfrm>
          <a:prstGeom prst="rect">
            <a:avLst/>
          </a:prstGeom>
          <a:noFill/>
        </p:spPr>
        <p:txBody>
          <a:bodyPr wrap="square" rtlCol="0">
            <a:spAutoFit/>
          </a:bodyPr>
          <a:lstStyle/>
          <a:p>
            <a:r>
              <a:rPr lang="zh-CN" altLang="en-US" sz="1400" dirty="0"/>
              <a:t>带回</a:t>
            </a:r>
            <a:endParaRPr lang="zh-CN" altLang="en-US" sz="1400" dirty="0"/>
          </a:p>
        </p:txBody>
      </p:sp>
      <p:pic>
        <p:nvPicPr>
          <p:cNvPr id="12" name="图片 11"/>
          <p:cNvPicPr>
            <a:picLocks noChangeAspect="1"/>
          </p:cNvPicPr>
          <p:nvPr/>
        </p:nvPicPr>
        <p:blipFill>
          <a:blip r:embed="rId3"/>
          <a:stretch>
            <a:fillRect/>
          </a:stretch>
        </p:blipFill>
        <p:spPr>
          <a:xfrm>
            <a:off x="1468410" y="2964358"/>
            <a:ext cx="182896" cy="336895"/>
          </a:xfrm>
          <a:prstGeom prst="rect">
            <a:avLst/>
          </a:prstGeom>
        </p:spPr>
      </p:pic>
      <p:pic>
        <p:nvPicPr>
          <p:cNvPr id="13" name="图片 12"/>
          <p:cNvPicPr>
            <a:picLocks noChangeAspect="1"/>
          </p:cNvPicPr>
          <p:nvPr/>
        </p:nvPicPr>
        <p:blipFill>
          <a:blip r:embed="rId4"/>
          <a:stretch>
            <a:fillRect/>
          </a:stretch>
        </p:blipFill>
        <p:spPr>
          <a:xfrm>
            <a:off x="1468410" y="2253231"/>
            <a:ext cx="182896" cy="341406"/>
          </a:xfrm>
          <a:prstGeom prst="rect">
            <a:avLst/>
          </a:prstGeom>
        </p:spPr>
      </p:pic>
      <p:sp>
        <p:nvSpPr>
          <p:cNvPr id="15" name="文本框 14"/>
          <p:cNvSpPr txBox="1"/>
          <p:nvPr/>
        </p:nvSpPr>
        <p:spPr>
          <a:xfrm>
            <a:off x="1559858" y="2963218"/>
            <a:ext cx="1261036" cy="307777"/>
          </a:xfrm>
          <a:prstGeom prst="rect">
            <a:avLst/>
          </a:prstGeom>
          <a:noFill/>
        </p:spPr>
        <p:txBody>
          <a:bodyPr wrap="square">
            <a:spAutoFit/>
          </a:bodyPr>
          <a:lstStyle/>
          <a:p>
            <a:r>
              <a:rPr lang="zh-CN" altLang="en-US" sz="1400" dirty="0"/>
              <a:t>预测结果平均</a:t>
            </a:r>
            <a:endParaRPr lang="zh-CN" altLang="en-US" sz="1400" dirty="0"/>
          </a:p>
        </p:txBody>
      </p:sp>
      <mc:AlternateContent xmlns:mc="http://schemas.openxmlformats.org/markup-compatibility/2006">
        <mc:Choice xmlns:a14="http://schemas.microsoft.com/office/drawing/2010/main" Requires="a14">
          <p:sp>
            <p:nvSpPr>
              <p:cNvPr id="18" name="文本框 17"/>
              <p:cNvSpPr txBox="1"/>
              <p:nvPr/>
            </p:nvSpPr>
            <p:spPr>
              <a:xfrm>
                <a:off x="180936" y="3488980"/>
                <a:ext cx="3622012" cy="55130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bar>
                        <m:barPr>
                          <m:pos m:val="top"/>
                          <m:ctrlPr>
                            <a:rPr lang="zh-CN" altLang="en-US" sz="1400" i="1" smtClean="0">
                              <a:solidFill>
                                <a:srgbClr val="836967"/>
                              </a:solidFill>
                              <a:latin typeface="Cambria Math" panose="02040503050406030204" pitchFamily="18" charset="0"/>
                            </a:rPr>
                          </m:ctrlPr>
                        </m:barPr>
                        <m:e>
                          <m:r>
                            <a:rPr lang="zh-CN" altLang="en-US" sz="1400" i="1">
                              <a:latin typeface="Cambria Math" panose="02040503050406030204" pitchFamily="18" charset="0"/>
                            </a:rPr>
                            <m:t>𝐼</m:t>
                          </m:r>
                        </m:e>
                      </m:bar>
                      <m:d>
                        <m:dPr>
                          <m:ctrlPr>
                            <a:rPr lang="zh-CN" altLang="en-US" sz="1400" i="1">
                              <a:solidFill>
                                <a:srgbClr val="836967"/>
                              </a:solidFill>
                              <a:latin typeface="Cambria Math" panose="02040503050406030204" pitchFamily="18" charset="0"/>
                            </a:rPr>
                          </m:ctrlPr>
                        </m:dPr>
                        <m:e>
                          <m:r>
                            <a:rPr lang="zh-CN" altLang="en-US" sz="1400" b="1" i="1">
                              <a:latin typeface="Cambria Math" panose="02040503050406030204" pitchFamily="18" charset="0"/>
                            </a:rPr>
                            <m:t>𝒒</m:t>
                          </m:r>
                        </m:e>
                      </m:d>
                      <m:r>
                        <a:rPr lang="zh-CN" altLang="en-US" sz="1400" b="0" i="0">
                          <a:latin typeface="Cambria Math" panose="02040503050406030204" pitchFamily="18" charset="0"/>
                        </a:rPr>
                        <m:t>=</m:t>
                      </m:r>
                      <m:f>
                        <m:fPr>
                          <m:ctrlPr>
                            <a:rPr lang="zh-CN" altLang="en-US" sz="1400" b="0" i="1">
                              <a:solidFill>
                                <a:srgbClr val="836967"/>
                              </a:solidFill>
                              <a:latin typeface="Cambria Math" panose="02040503050406030204" pitchFamily="18" charset="0"/>
                            </a:rPr>
                          </m:ctrlPr>
                        </m:fPr>
                        <m:num>
                          <m:r>
                            <a:rPr lang="zh-CN" altLang="en-US" sz="1400" b="0" i="0">
                              <a:latin typeface="Cambria Math" panose="02040503050406030204" pitchFamily="18" charset="0"/>
                            </a:rPr>
                            <m:t>1</m:t>
                          </m:r>
                        </m:num>
                        <m:den>
                          <m:d>
                            <m:dPr>
                              <m:begChr m:val="|"/>
                              <m:endChr m:val="|"/>
                              <m:ctrlPr>
                                <a:rPr lang="zh-CN" altLang="en-US" sz="1400" b="0" i="1">
                                  <a:solidFill>
                                    <a:srgbClr val="836967"/>
                                  </a:solidFill>
                                  <a:latin typeface="Cambria Math" panose="02040503050406030204" pitchFamily="18" charset="0"/>
                                </a:rPr>
                              </m:ctrlPr>
                            </m:dPr>
                            <m:e>
                              <m:r>
                                <a:rPr lang="zh-CN" altLang="en-US" sz="1400" b="0" i="1">
                                  <a:latin typeface="Cambria Math" panose="02040503050406030204" pitchFamily="18" charset="0"/>
                                </a:rPr>
                                <m:t>𝛺</m:t>
                              </m:r>
                              <m:d>
                                <m:dPr>
                                  <m:ctrlPr>
                                    <a:rPr lang="zh-CN" altLang="en-US" sz="1400" b="0" i="1">
                                      <a:solidFill>
                                        <a:srgbClr val="836967"/>
                                      </a:solidFill>
                                      <a:latin typeface="Cambria Math" panose="02040503050406030204" pitchFamily="18" charset="0"/>
                                    </a:rPr>
                                  </m:ctrlPr>
                                </m:dPr>
                                <m:e>
                                  <m:r>
                                    <a:rPr lang="zh-CN" altLang="en-US" sz="1400" b="1" i="1">
                                      <a:latin typeface="Cambria Math" panose="02040503050406030204" pitchFamily="18" charset="0"/>
                                    </a:rPr>
                                    <m:t>𝒑</m:t>
                                  </m:r>
                                </m:e>
                              </m:d>
                            </m:e>
                          </m:d>
                        </m:den>
                      </m:f>
                      <m:nary>
                        <m:naryPr>
                          <m:chr m:val="∑"/>
                          <m:limLoc m:val="subSup"/>
                          <m:supHide m:val="on"/>
                          <m:ctrlPr>
                            <a:rPr lang="zh-CN" altLang="en-US" sz="1400" b="0" i="1">
                              <a:latin typeface="Cambria Math" panose="02040503050406030204" pitchFamily="18" charset="0"/>
                            </a:rPr>
                          </m:ctrlPr>
                        </m:naryPr>
                        <m:sub>
                          <m:r>
                            <a:rPr lang="zh-CN" altLang="en-US" sz="1400" b="1" i="1">
                              <a:latin typeface="Cambria Math" panose="02040503050406030204" pitchFamily="18" charset="0"/>
                            </a:rPr>
                            <m:t>𝒑</m:t>
                          </m:r>
                          <m:d>
                            <m:dPr>
                              <m:begChr m:val="|"/>
                              <m:endChr m:val=""/>
                              <m:ctrlPr>
                                <a:rPr lang="zh-CN" altLang="en-US" sz="1400" b="1" i="1">
                                  <a:solidFill>
                                    <a:srgbClr val="836967"/>
                                  </a:solidFill>
                                  <a:latin typeface="Cambria Math" panose="02040503050406030204" pitchFamily="18" charset="0"/>
                                </a:rPr>
                              </m:ctrlPr>
                            </m:dPr>
                            <m:e>
                              <m:r>
                                <a:rPr lang="zh-CN" altLang="en-US" sz="1400" b="1" i="1">
                                  <a:latin typeface="Cambria Math" panose="02040503050406030204" pitchFamily="18" charset="0"/>
                                </a:rPr>
                                <m:t>𝒒</m:t>
                              </m:r>
                              <m:r>
                                <a:rPr lang="zh-CN" altLang="en-US" sz="1400" b="0" i="0">
                                  <a:latin typeface="Cambria Math" panose="02040503050406030204" pitchFamily="18" charset="0"/>
                                </a:rPr>
                                <m:t>∈</m:t>
                              </m:r>
                              <m:r>
                                <a:rPr lang="zh-CN" altLang="en-US" sz="1400" b="0" i="1">
                                  <a:latin typeface="Cambria Math" panose="02040503050406030204" pitchFamily="18" charset="0"/>
                                </a:rPr>
                                <m:t>𝛺</m:t>
                              </m:r>
                              <m:d>
                                <m:dPr>
                                  <m:ctrlPr>
                                    <a:rPr lang="zh-CN" altLang="en-US" sz="1400" b="0" i="1">
                                      <a:solidFill>
                                        <a:srgbClr val="836967"/>
                                      </a:solidFill>
                                      <a:latin typeface="Cambria Math" panose="02040503050406030204" pitchFamily="18" charset="0"/>
                                    </a:rPr>
                                  </m:ctrlPr>
                                </m:dPr>
                                <m:e>
                                  <m:r>
                                    <a:rPr lang="zh-CN" altLang="en-US" sz="1400" b="1" i="1">
                                      <a:latin typeface="Cambria Math" panose="02040503050406030204" pitchFamily="18" charset="0"/>
                                    </a:rPr>
                                    <m:t>𝒑</m:t>
                                  </m:r>
                                </m:e>
                              </m:d>
                            </m:e>
                          </m:d>
                        </m:sub>
                        <m:sup/>
                        <m:e>
                          <m:d>
                            <m:dPr>
                              <m:ctrlPr>
                                <a:rPr lang="zh-CN" altLang="en-US" sz="1400" b="1" i="1">
                                  <a:solidFill>
                                    <a:srgbClr val="836967"/>
                                  </a:solidFill>
                                  <a:latin typeface="Cambria Math" panose="02040503050406030204" pitchFamily="18" charset="0"/>
                                </a:rPr>
                              </m:ctrlPr>
                            </m:dPr>
                            <m:e>
                              <m:sSub>
                                <m:sSubPr>
                                  <m:ctrlPr>
                                    <a:rPr lang="zh-CN" altLang="en-US" sz="1400" b="1" i="1">
                                      <a:solidFill>
                                        <a:srgbClr val="836967"/>
                                      </a:solidFill>
                                      <a:latin typeface="Cambria Math" panose="02040503050406030204" pitchFamily="18" charset="0"/>
                                    </a:rPr>
                                  </m:ctrlPr>
                                </m:sSubPr>
                                <m:e>
                                  <m:r>
                                    <a:rPr lang="zh-CN" altLang="en-US" sz="1400" b="0" i="1">
                                      <a:latin typeface="Cambria Math" panose="02040503050406030204" pitchFamily="18" charset="0"/>
                                    </a:rPr>
                                    <m:t>𝑤</m:t>
                                  </m:r>
                                </m:e>
                                <m:sub>
                                  <m:r>
                                    <a:rPr lang="zh-CN" altLang="en-US" sz="1400" b="1" i="1">
                                      <a:latin typeface="Cambria Math" panose="02040503050406030204" pitchFamily="18" charset="0"/>
                                    </a:rPr>
                                    <m:t>𝒑</m:t>
                                  </m:r>
                                </m:sub>
                              </m:sSub>
                              <m:r>
                                <a:rPr lang="zh-CN" altLang="en-US" sz="1400" b="0" i="0">
                                  <a:latin typeface="Cambria Math" panose="02040503050406030204" pitchFamily="18" charset="0"/>
                                </a:rPr>
                                <m:t>⋅</m:t>
                              </m:r>
                              <m:sSub>
                                <m:sSubPr>
                                  <m:ctrlPr>
                                    <a:rPr lang="zh-CN" altLang="en-US" sz="1400" b="0" i="1">
                                      <a:solidFill>
                                        <a:srgbClr val="836967"/>
                                      </a:solidFill>
                                      <a:latin typeface="Cambria Math" panose="02040503050406030204" pitchFamily="18" charset="0"/>
                                    </a:rPr>
                                  </m:ctrlPr>
                                </m:sSubPr>
                                <m:e>
                                  <m:r>
                                    <a:rPr lang="zh-CN" altLang="en-US" sz="1400" b="0" i="1">
                                      <a:latin typeface="Cambria Math" panose="02040503050406030204" pitchFamily="18" charset="0"/>
                                    </a:rPr>
                                    <m:t>𝐼</m:t>
                                  </m:r>
                                </m:e>
                                <m:sub>
                                  <m:r>
                                    <a:rPr lang="zh-CN" altLang="en-US" sz="1400" b="0" i="1">
                                      <a:latin typeface="Cambria Math" panose="02040503050406030204" pitchFamily="18" charset="0"/>
                                    </a:rPr>
                                    <m:t>𝐺</m:t>
                                  </m:r>
                                </m:sub>
                              </m:sSub>
                              <m:d>
                                <m:dPr>
                                  <m:ctrlPr>
                                    <a:rPr lang="zh-CN" altLang="en-US" sz="1400" b="0" i="1">
                                      <a:solidFill>
                                        <a:srgbClr val="836967"/>
                                      </a:solidFill>
                                      <a:latin typeface="Cambria Math" panose="02040503050406030204" pitchFamily="18" charset="0"/>
                                    </a:rPr>
                                  </m:ctrlPr>
                                </m:dPr>
                                <m:e>
                                  <m:r>
                                    <a:rPr lang="zh-CN" altLang="en-US" sz="1400" b="1" i="1">
                                      <a:latin typeface="Cambria Math" panose="02040503050406030204" pitchFamily="18" charset="0"/>
                                    </a:rPr>
                                    <m:t>𝒒</m:t>
                                  </m:r>
                                </m:e>
                              </m:d>
                              <m:r>
                                <a:rPr lang="zh-CN" altLang="en-US" sz="1400" b="0" i="0">
                                  <a:latin typeface="Cambria Math" panose="02040503050406030204" pitchFamily="18" charset="0"/>
                                </a:rPr>
                                <m:t>+</m:t>
                              </m:r>
                              <m:sSub>
                                <m:sSubPr>
                                  <m:ctrlPr>
                                    <a:rPr lang="zh-CN" altLang="en-US" sz="1400" b="0" i="1">
                                      <a:solidFill>
                                        <a:srgbClr val="836967"/>
                                      </a:solidFill>
                                      <a:latin typeface="Cambria Math" panose="02040503050406030204" pitchFamily="18" charset="0"/>
                                    </a:rPr>
                                  </m:ctrlPr>
                                </m:sSubPr>
                                <m:e>
                                  <m:r>
                                    <a:rPr lang="zh-CN" altLang="en-US" sz="1400" b="0" i="1">
                                      <a:latin typeface="Cambria Math" panose="02040503050406030204" pitchFamily="18" charset="0"/>
                                    </a:rPr>
                                    <m:t>𝑏</m:t>
                                  </m:r>
                                </m:e>
                                <m:sub>
                                  <m:r>
                                    <a:rPr lang="zh-CN" altLang="en-US" sz="1400" b="1" i="1">
                                      <a:latin typeface="Cambria Math" panose="02040503050406030204" pitchFamily="18" charset="0"/>
                                    </a:rPr>
                                    <m:t>𝒑</m:t>
                                  </m:r>
                                </m:sub>
                              </m:sSub>
                            </m:e>
                          </m:d>
                        </m:e>
                      </m:nary>
                    </m:oMath>
                  </m:oMathPara>
                </a14:m>
                <a:endParaRPr lang="zh-CN" altLang="en-US" sz="1400" dirty="0"/>
              </a:p>
            </p:txBody>
          </p:sp>
        </mc:Choice>
        <mc:Fallback>
          <p:sp>
            <p:nvSpPr>
              <p:cNvPr id="18" name="文本框 17"/>
              <p:cNvSpPr txBox="1">
                <a:spLocks noRot="1" noChangeAspect="1" noMove="1" noResize="1" noEditPoints="1" noAdjustHandles="1" noChangeArrowheads="1" noChangeShapeType="1" noTextEdit="1"/>
              </p:cNvSpPr>
              <p:nvPr/>
            </p:nvSpPr>
            <p:spPr>
              <a:xfrm>
                <a:off x="180936" y="3488980"/>
                <a:ext cx="3622012" cy="551305"/>
              </a:xfrm>
              <a:prstGeom prst="rect">
                <a:avLst/>
              </a:prstGeom>
              <a:blipFill rotWithShape="1">
                <a:blip r:embed="rId5"/>
                <a:stretch>
                  <a:fillRect l="-16" t="-53" r="16" b="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3645646" y="4163186"/>
                <a:ext cx="3514164" cy="369332"/>
              </a:xfrm>
              <a:prstGeom prst="rect">
                <a:avLst/>
              </a:prstGeom>
              <a:noFill/>
            </p:spPr>
            <p:txBody>
              <a:bodyPr wrap="square">
                <a:spAutoFit/>
              </a:bodyPr>
              <a:lstStyle/>
              <a:p>
                <a14:m>
                  <m:oMath xmlns:m="http://schemas.openxmlformats.org/officeDocument/2006/math">
                    <m:bar>
                      <m:barPr>
                        <m:pos m:val="top"/>
                        <m:ctrlPr>
                          <a:rPr lang="zh-CN" altLang="zh-CN" sz="140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bar>
                    <m:d>
                      <m:d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d>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𝑚𝑒𝑎𝑛</m:t>
                    </m:r>
                    <m:d>
                      <m:d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4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sub>
                        </m:sSub>
                      </m:e>
                    </m:d>
                    <m:r>
                      <a:rPr lang="en-US" altLang="zh-CN" sz="1400" i="1">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sSub>
                      <m:sSub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sub>
                    </m:sSub>
                    <m:d>
                      <m:d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d>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𝑚𝑒𝑎𝑛</m:t>
                    </m:r>
                    <m:d>
                      <m:d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4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sub>
                        </m:sSub>
                      </m:e>
                    </m:d>
                  </m:oMath>
                </a14:m>
                <a:r>
                  <a:rPr lang="en-US" altLang="zh-CN" sz="1800" dirty="0">
                    <a:solidFill>
                      <a:srgbClr val="000000"/>
                    </a:solidFill>
                    <a:effectLst/>
                    <a:latin typeface="Times New Roman" panose="02020603050405020304" pitchFamily="18" charset="0"/>
                    <a:ea typeface="宋体" panose="02010600030101010101" pitchFamily="2" charset="-122"/>
                  </a:rPr>
                  <a:t> </a:t>
                </a:r>
                <a:endParaRPr lang="zh-CN" altLang="en-US" dirty="0"/>
              </a:p>
            </p:txBody>
          </p:sp>
        </mc:Choice>
        <mc:Fallback>
          <p:sp>
            <p:nvSpPr>
              <p:cNvPr id="22" name="文本框 21"/>
              <p:cNvSpPr txBox="1">
                <a:spLocks noRot="1" noChangeAspect="1" noMove="1" noResize="1" noEditPoints="1" noAdjustHandles="1" noChangeArrowheads="1" noChangeShapeType="1" noTextEdit="1"/>
              </p:cNvSpPr>
              <p:nvPr/>
            </p:nvSpPr>
            <p:spPr>
              <a:xfrm>
                <a:off x="3645646" y="4163186"/>
                <a:ext cx="3514164" cy="369332"/>
              </a:xfrm>
              <a:prstGeom prst="rect">
                <a:avLst/>
              </a:prstGeom>
              <a:blipFill rotWithShape="1">
                <a:blip r:embed="rId6"/>
                <a:stretch>
                  <a:fillRect l="-3" t="-34" r="5" b="1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358587" y="4224741"/>
                <a:ext cx="3370731" cy="307777"/>
              </a:xfrm>
              <a:prstGeom prst="rect">
                <a:avLst/>
              </a:prstGeom>
              <a:noFill/>
            </p:spPr>
            <p:txBody>
              <a:bodyPr wrap="square">
                <a:spAutoFit/>
              </a:bodyPr>
              <a:lstStyle/>
              <a:p>
                <a:r>
                  <a:rPr lang="zh-CN" altLang="en-US" sz="1400" dirty="0"/>
                  <a:t>根据对称性</a:t>
                </a:r>
                <a14:m>
                  <m:oMath xmlns:m="http://schemas.openxmlformats.org/officeDocument/2006/math">
                    <m:nary>
                      <m:naryPr>
                        <m:chr m:val="∑"/>
                        <m:supHide m:val="on"/>
                        <m:ctrlPr>
                          <a:rPr lang="zh-CN" altLang="zh-CN" sz="1200" i="1">
                            <a:latin typeface="Cambria Math" panose="02040503050406030204" pitchFamily="18" charset="0"/>
                          </a:rPr>
                        </m:ctrlPr>
                      </m:naryPr>
                      <m:sub>
                        <m:r>
                          <a:rPr lang="en-US" altLang="zh-CN" sz="1200" b="1" i="1">
                            <a:latin typeface="Cambria Math" panose="02040503050406030204" pitchFamily="18" charset="0"/>
                          </a:rPr>
                          <m:t>𝒑</m:t>
                        </m:r>
                        <m:d>
                          <m:dPr>
                            <m:begChr m:val="|"/>
                            <m:endChr m:val=""/>
                            <m:ctrlPr>
                              <a:rPr lang="zh-CN" altLang="zh-CN" sz="1200" i="1">
                                <a:latin typeface="Cambria Math" panose="02040503050406030204" pitchFamily="18" charset="0"/>
                              </a:rPr>
                            </m:ctrlPr>
                          </m:dPr>
                          <m:e>
                            <m:r>
                              <a:rPr lang="en-US" altLang="zh-CN" sz="1200" b="1" i="1">
                                <a:latin typeface="Cambria Math" panose="02040503050406030204" pitchFamily="18" charset="0"/>
                              </a:rPr>
                              <m:t>𝒒</m:t>
                            </m:r>
                            <m:r>
                              <a:rPr lang="en-US" altLang="zh-CN" sz="1200" i="1">
                                <a:latin typeface="Cambria Math" panose="02040503050406030204" pitchFamily="18" charset="0"/>
                              </a:rPr>
                              <m:t>∈</m:t>
                            </m:r>
                            <m:r>
                              <a:rPr lang="en-US" altLang="zh-CN" sz="1200" i="1">
                                <a:latin typeface="Cambria Math" panose="02040503050406030204" pitchFamily="18" charset="0"/>
                              </a:rPr>
                              <m:t>𝛺</m:t>
                            </m:r>
                            <m:d>
                              <m:dPr>
                                <m:ctrlPr>
                                  <a:rPr lang="zh-CN" altLang="zh-CN" sz="1200" i="1">
                                    <a:latin typeface="Cambria Math" panose="02040503050406030204" pitchFamily="18" charset="0"/>
                                  </a:rPr>
                                </m:ctrlPr>
                              </m:dPr>
                              <m:e>
                                <m:r>
                                  <a:rPr lang="en-US" altLang="zh-CN" sz="1200" b="1" i="1">
                                    <a:latin typeface="Cambria Math" panose="02040503050406030204" pitchFamily="18" charset="0"/>
                                  </a:rPr>
                                  <m:t>𝒑</m:t>
                                </m:r>
                              </m:e>
                            </m:d>
                          </m:e>
                        </m:d>
                      </m:sub>
                      <m:sup/>
                      <m:e>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𝑤</m:t>
                            </m:r>
                          </m:e>
                          <m:sub>
                            <m:r>
                              <a:rPr lang="en-US" altLang="zh-CN" sz="1200" b="1" i="1">
                                <a:latin typeface="Cambria Math" panose="02040503050406030204" pitchFamily="18" charset="0"/>
                              </a:rPr>
                              <m:t>𝒑</m:t>
                            </m:r>
                          </m:sub>
                        </m:sSub>
                      </m:e>
                    </m:nary>
                    <m:r>
                      <a:rPr lang="en-US" altLang="zh-CN" sz="1200" i="1">
                        <a:latin typeface="Cambria Math" panose="02040503050406030204" pitchFamily="18" charset="0"/>
                      </a:rPr>
                      <m:t>=</m:t>
                    </m:r>
                    <m:nary>
                      <m:naryPr>
                        <m:chr m:val="∑"/>
                        <m:supHide m:val="on"/>
                        <m:ctrlPr>
                          <a:rPr lang="zh-CN" altLang="zh-CN" sz="1200" i="1">
                            <a:latin typeface="Cambria Math" panose="02040503050406030204" pitchFamily="18" charset="0"/>
                          </a:rPr>
                        </m:ctrlPr>
                      </m:naryPr>
                      <m:sub>
                        <m:r>
                          <a:rPr lang="en-US" altLang="zh-CN" sz="1200" b="1" i="1">
                            <a:latin typeface="Cambria Math" panose="02040503050406030204" pitchFamily="18" charset="0"/>
                          </a:rPr>
                          <m:t>𝒑</m:t>
                        </m:r>
                        <m:r>
                          <a:rPr lang="en-US" altLang="zh-CN" sz="1200" i="1">
                            <a:latin typeface="Cambria Math" panose="02040503050406030204" pitchFamily="18" charset="0"/>
                          </a:rPr>
                          <m:t>∈</m:t>
                        </m:r>
                        <m:r>
                          <a:rPr lang="en-US" altLang="zh-CN" sz="1200" i="1">
                            <a:latin typeface="Cambria Math" panose="02040503050406030204" pitchFamily="18" charset="0"/>
                          </a:rPr>
                          <m:t>𝛺</m:t>
                        </m:r>
                        <m:d>
                          <m:dPr>
                            <m:ctrlPr>
                              <a:rPr lang="zh-CN" altLang="zh-CN" sz="1200" i="1">
                                <a:latin typeface="Cambria Math" panose="02040503050406030204" pitchFamily="18" charset="0"/>
                              </a:rPr>
                            </m:ctrlPr>
                          </m:dPr>
                          <m:e>
                            <m:r>
                              <a:rPr lang="en-US" altLang="zh-CN" sz="1200" b="1" i="1">
                                <a:latin typeface="Cambria Math" panose="02040503050406030204" pitchFamily="18" charset="0"/>
                              </a:rPr>
                              <m:t>𝒒</m:t>
                            </m:r>
                          </m:e>
                        </m:d>
                      </m:sub>
                      <m:sup/>
                      <m:e>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𝑤</m:t>
                            </m:r>
                          </m:e>
                          <m:sub>
                            <m:r>
                              <a:rPr lang="en-US" altLang="zh-CN" sz="1200" b="1" i="1">
                                <a:latin typeface="Cambria Math" panose="02040503050406030204" pitchFamily="18" charset="0"/>
                              </a:rPr>
                              <m:t>𝒑</m:t>
                            </m:r>
                            <m:r>
                              <a:rPr lang="en-US" altLang="zh-CN" sz="1200" b="1" i="1" smtClean="0">
                                <a:latin typeface="Cambria Math" panose="02040503050406030204" pitchFamily="18" charset="0"/>
                              </a:rPr>
                              <m:t> </m:t>
                            </m:r>
                          </m:sub>
                        </m:sSub>
                      </m:e>
                    </m:nary>
                    <m:r>
                      <a:rPr lang="zh-CN" altLang="en-US" sz="1200" b="1" i="1">
                        <a:latin typeface="Cambria Math" panose="02040503050406030204" pitchFamily="18" charset="0"/>
                      </a:rPr>
                      <m:t>，</m:t>
                    </m:r>
                  </m:oMath>
                </a14:m>
                <a:r>
                  <a:rPr lang="zh-CN" altLang="en-US" sz="1400" dirty="0"/>
                  <a:t>简化</a:t>
                </a:r>
                <a:endParaRPr lang="zh-CN" altLang="en-US" sz="1400" dirty="0"/>
              </a:p>
            </p:txBody>
          </p:sp>
        </mc:Choice>
        <mc:Fallback>
          <p:sp>
            <p:nvSpPr>
              <p:cNvPr id="23" name="文本框 22"/>
              <p:cNvSpPr txBox="1">
                <a:spLocks noRot="1" noChangeAspect="1" noMove="1" noResize="1" noEditPoints="1" noAdjustHandles="1" noChangeArrowheads="1" noChangeShapeType="1" noTextEdit="1"/>
              </p:cNvSpPr>
              <p:nvPr/>
            </p:nvSpPr>
            <p:spPr>
              <a:xfrm>
                <a:off x="358587" y="4224741"/>
                <a:ext cx="3370731" cy="307777"/>
              </a:xfrm>
              <a:prstGeom prst="rect">
                <a:avLst/>
              </a:prstGeom>
              <a:blipFill rotWithShape="1">
                <a:blip r:embed="rId7"/>
                <a:stretch>
                  <a:fillRect l="-13" t="-28" r="18" b="170"/>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16" name="文本框 15"/>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1853392"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4.6.6 </a:t>
            </a:r>
            <a:r>
              <a:rPr lang="zh-CN" altLang="en-US" sz="1600" b="1" dirty="0">
                <a:solidFill>
                  <a:srgbClr val="000066"/>
                </a:solidFill>
                <a:latin typeface="微软雅黑" panose="020B0503020204020204" pitchFamily="34" charset="-122"/>
                <a:ea typeface="微软雅黑" panose="020B0503020204020204" pitchFamily="34" charset="-122"/>
              </a:rPr>
              <a:t>引导滤波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870522" y="947283"/>
            <a:ext cx="4955072" cy="3946039"/>
          </a:xfrm>
          <a:prstGeom prst="rect">
            <a:avLst/>
          </a:prstGeom>
        </p:spPr>
      </p:pic>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7" name="文本框 6"/>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9249" y="114243"/>
            <a:ext cx="3426254"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4.6</a:t>
            </a:r>
            <a:r>
              <a:rPr lang="zh-CN" altLang="en-US" sz="1600" b="1" dirty="0">
                <a:solidFill>
                  <a:srgbClr val="000000"/>
                </a:solidFill>
                <a:latin typeface="微软雅黑" panose="020B0503020204020204" pitchFamily="34" charset="-122"/>
                <a:ea typeface="微软雅黑" panose="020B0503020204020204" pitchFamily="34" charset="-122"/>
              </a:rPr>
              <a:t> 空间邻域运算：滤波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1853392" cy="338554"/>
          </a:xfrm>
          <a:prstGeom prst="rect">
            <a:avLst/>
          </a:prstGeom>
        </p:spPr>
        <p:txBody>
          <a:bodyPr wrap="none">
            <a:spAutoFit/>
          </a:bodyPr>
          <a:lstStyle/>
          <a:p>
            <a:pPr marL="285750" indent="-285750">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4.6.6 </a:t>
            </a:r>
            <a:r>
              <a:rPr lang="zh-CN" altLang="en-US" sz="1600" b="1" dirty="0">
                <a:solidFill>
                  <a:srgbClr val="000066"/>
                </a:solidFill>
                <a:latin typeface="微软雅黑" panose="020B0503020204020204" pitchFamily="34" charset="-122"/>
                <a:ea typeface="微软雅黑" panose="020B0503020204020204" pitchFamily="34" charset="-122"/>
              </a:rPr>
              <a:t>引导滤波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585692" y="1277054"/>
                <a:ext cx="5468471" cy="2086533"/>
              </a:xfrm>
              <a:prstGeom prst="rect">
                <a:avLst/>
              </a:prstGeom>
              <a:noFill/>
            </p:spPr>
            <p:txBody>
              <a:bodyPr wrap="square">
                <a:spAutoFit/>
              </a:bodyPr>
              <a:lstStyle/>
              <a:p>
                <a:r>
                  <a:rPr lang="zh-CN" altLang="zh-CN" sz="1600" b="1" dirty="0">
                    <a:solidFill>
                      <a:srgbClr val="000066"/>
                    </a:solidFill>
                    <a:latin typeface="微软雅黑" panose="020B0503020204020204" pitchFamily="34" charset="-122"/>
                    <a:ea typeface="微软雅黑" panose="020B0503020204020204" pitchFamily="34" charset="-122"/>
                  </a:rPr>
                  <a:t>优点：</a:t>
                </a:r>
                <a:endParaRPr lang="en-US" altLang="zh-CN" sz="1600" b="1" dirty="0">
                  <a:solidFill>
                    <a:srgbClr val="000066"/>
                  </a:solidFill>
                  <a:latin typeface="微软雅黑" panose="020B0503020204020204" pitchFamily="34" charset="-122"/>
                  <a:ea typeface="微软雅黑" panose="020B0503020204020204" pitchFamily="34" charset="-122"/>
                </a:endParaRPr>
              </a:p>
              <a:p>
                <a:endParaRPr lang="en-US" altLang="zh-CN" sz="1600" dirty="0">
                  <a:solidFill>
                    <a:srgbClr val="000066"/>
                  </a:solidFill>
                  <a:latin typeface="微软雅黑" panose="020B0503020204020204" pitchFamily="34" charset="-122"/>
                  <a:ea typeface="微软雅黑" panose="020B0503020204020204" pitchFamily="34" charset="-122"/>
                </a:endParaRPr>
              </a:p>
              <a:p>
                <a:pPr marL="342900" indent="-342900">
                  <a:buFont typeface="+mj-ea"/>
                  <a:buAutoNum type="circleNumDbPlain"/>
                </a:pPr>
                <a:r>
                  <a:rPr lang="zh-CN" altLang="zh-CN" sz="1600" dirty="0">
                    <a:solidFill>
                      <a:srgbClr val="000066"/>
                    </a:solidFill>
                    <a:latin typeface="微软雅黑" panose="020B0503020204020204" pitchFamily="34" charset="-122"/>
                    <a:ea typeface="微软雅黑" panose="020B0503020204020204" pitchFamily="34" charset="-122"/>
                  </a:rPr>
                  <a:t>引导滤波并未用到过于复杂的数学计算，有</a:t>
                </a:r>
                <a:r>
                  <a:rPr lang="en-US" altLang="zh-CN" sz="1600" dirty="0" err="1">
                    <a:solidFill>
                      <a:srgbClr val="000066"/>
                    </a:solidFill>
                    <a:latin typeface="微软雅黑" panose="020B0503020204020204" pitchFamily="34" charset="-122"/>
                    <a:ea typeface="微软雅黑" panose="020B0503020204020204" pitchFamily="34" charset="-122"/>
                    <a:hlinkClick r:id="rId1"/>
                  </a:rPr>
                  <a:t>线性</a:t>
                </a:r>
                <a:r>
                  <a:rPr lang="zh-CN" altLang="zh-CN" sz="1600" dirty="0">
                    <a:solidFill>
                      <a:srgbClr val="000066"/>
                    </a:solidFill>
                    <a:latin typeface="微软雅黑" panose="020B0503020204020204" pitchFamily="34" charset="-122"/>
                    <a:ea typeface="微软雅黑" panose="020B0503020204020204" pitchFamily="34" charset="-122"/>
                  </a:rPr>
                  <a:t>计算复杂度</a:t>
                </a:r>
                <a14:m>
                  <m:oMath xmlns:m="http://schemas.openxmlformats.org/officeDocument/2006/math">
                    <m:r>
                      <a:rPr lang="en-US" altLang="zh-CN" i="1">
                        <a:latin typeface="Cambria Math" panose="02040503050406030204" pitchFamily="18" charset="0"/>
                      </a:rPr>
                      <m:t>𝑂</m:t>
                    </m:r>
                    <m:d>
                      <m:dPr>
                        <m:ctrlPr>
                          <a:rPr lang="zh-CN" altLang="zh-CN" i="1">
                            <a:latin typeface="Cambria Math" panose="02040503050406030204" pitchFamily="18" charset="0"/>
                          </a:rPr>
                        </m:ctrlPr>
                      </m:dPr>
                      <m:e>
                        <m:r>
                          <a:rPr lang="en-US" altLang="zh-CN" i="1">
                            <a:latin typeface="Cambria Math" panose="02040503050406030204" pitchFamily="18" charset="0"/>
                          </a:rPr>
                          <m:t>𝑀𝑁</m:t>
                        </m:r>
                      </m:e>
                    </m:d>
                    <m:r>
                      <a:rPr lang="en-US" altLang="zh-CN" i="1">
                        <a:latin typeface="Cambria Math" panose="02040503050406030204" pitchFamily="18" charset="0"/>
                      </a:rPr>
                      <m:t> </m:t>
                    </m:r>
                  </m:oMath>
                </a14:m>
                <a:r>
                  <a:rPr lang="zh-CN" altLang="zh-CN" sz="1600" dirty="0">
                    <a:solidFill>
                      <a:srgbClr val="000066"/>
                    </a:solidFill>
                    <a:latin typeface="微软雅黑" panose="020B0503020204020204" pitchFamily="34" charset="-122"/>
                    <a:ea typeface="微软雅黑" panose="020B0503020204020204" pitchFamily="34" charset="-122"/>
                  </a:rPr>
                  <a:t>。</a:t>
                </a:r>
                <a:endParaRPr lang="en-US" altLang="zh-CN" sz="1600" dirty="0">
                  <a:solidFill>
                    <a:srgbClr val="000066"/>
                  </a:solidFill>
                  <a:latin typeface="微软雅黑" panose="020B0503020204020204" pitchFamily="34" charset="-122"/>
                  <a:ea typeface="微软雅黑" panose="020B0503020204020204" pitchFamily="34" charset="-122"/>
                </a:endParaRPr>
              </a:p>
              <a:p>
                <a:pPr marL="342900" indent="-342900">
                  <a:buFont typeface="+mj-ea"/>
                  <a:buAutoNum type="circleNumDbPlain"/>
                </a:pPr>
                <a:endParaRPr lang="en-US" altLang="zh-CN" sz="1600" dirty="0">
                  <a:solidFill>
                    <a:srgbClr val="000066"/>
                  </a:solidFill>
                  <a:latin typeface="微软雅黑" panose="020B0503020204020204" pitchFamily="34" charset="-122"/>
                  <a:ea typeface="微软雅黑" panose="020B0503020204020204" pitchFamily="34" charset="-122"/>
                </a:endParaRPr>
              </a:p>
              <a:p>
                <a:pPr marL="342900" indent="-342900">
                  <a:buFont typeface="+mj-ea"/>
                  <a:buAutoNum type="circleNumDbPlain"/>
                </a:pPr>
                <a:r>
                  <a:rPr lang="zh-CN" altLang="zh-CN" sz="1600" dirty="0">
                    <a:solidFill>
                      <a:srgbClr val="000066"/>
                    </a:solidFill>
                    <a:latin typeface="微软雅黑" panose="020B0503020204020204" pitchFamily="34" charset="-122"/>
                    <a:ea typeface="微软雅黑" panose="020B0503020204020204" pitchFamily="34" charset="-122"/>
                  </a:rPr>
                  <a:t>引导滤波在数学上以线性组合为基础，输出图像必与引导图像（</a:t>
                </a:r>
                <a:r>
                  <a:rPr lang="en-US" altLang="zh-CN" sz="1600" dirty="0">
                    <a:solidFill>
                      <a:srgbClr val="000066"/>
                    </a:solidFill>
                    <a:latin typeface="微软雅黑" panose="020B0503020204020204" pitchFamily="34" charset="-122"/>
                    <a:ea typeface="微软雅黑" panose="020B0503020204020204" pitchFamily="34" charset="-122"/>
                  </a:rPr>
                  <a:t>Guidance Image</a:t>
                </a:r>
                <a:r>
                  <a:rPr lang="zh-CN" altLang="zh-CN" sz="1600" dirty="0">
                    <a:solidFill>
                      <a:srgbClr val="000066"/>
                    </a:solidFill>
                    <a:latin typeface="微软雅黑" panose="020B0503020204020204" pitchFamily="34" charset="-122"/>
                    <a:ea typeface="微软雅黑" panose="020B0503020204020204" pitchFamily="34" charset="-122"/>
                  </a:rPr>
                  <a:t>）的梯度方向一致，不会出现梯度反转。</a:t>
                </a:r>
                <a:endParaRPr lang="zh-CN" altLang="en-US" sz="1600" dirty="0">
                  <a:solidFill>
                    <a:srgbClr val="000066"/>
                  </a:solidFill>
                  <a:latin typeface="微软雅黑" panose="020B0503020204020204" pitchFamily="34" charset="-122"/>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585692" y="1277054"/>
                <a:ext cx="5468471" cy="2086533"/>
              </a:xfrm>
              <a:prstGeom prst="rect">
                <a:avLst/>
              </a:prstGeom>
              <a:blipFill rotWithShape="1">
                <a:blip r:embed="rId2"/>
                <a:stretch>
                  <a:fillRect l="-4" t="-3" r="1" b="30"/>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7" name="文本框 6"/>
          <p:cNvSpPr txBox="1"/>
          <p:nvPr/>
        </p:nvSpPr>
        <p:spPr>
          <a:xfrm>
            <a:off x="5456763" y="179361"/>
            <a:ext cx="127747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空间运算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a:off x="401528" y="1017153"/>
            <a:ext cx="0" cy="2545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74345" y="1595755"/>
            <a:ext cx="6320155" cy="1522095"/>
          </a:xfrm>
          <a:prstGeom prst="rect">
            <a:avLst/>
          </a:prstGeom>
        </p:spPr>
        <p:txBody>
          <a:bodyPr wrap="square">
            <a:spAutoFit/>
          </a:bodyPr>
          <a:lstStyle/>
          <a:p>
            <a:pPr indent="0">
              <a:lnSpc>
                <a:spcPct val="150000"/>
              </a:lnSpc>
              <a:buFont typeface="Wingdings" panose="05000000000000000000" pitchFamily="2" charset="2"/>
              <a:buNone/>
            </a:pPr>
            <a:r>
              <a:rPr lang="en-US" altLang="zh-CN" sz="4400" b="1" dirty="0">
                <a:solidFill>
                  <a:srgbClr val="000066"/>
                </a:solidFill>
                <a:latin typeface="微软雅黑" panose="020B0503020204020204" pitchFamily="34" charset="-122"/>
                <a:ea typeface="微软雅黑" panose="020B0503020204020204" pitchFamily="34" charset="-122"/>
              </a:rPr>
              <a:t>4.2 </a:t>
            </a:r>
            <a:r>
              <a:rPr lang="en-US" altLang="zh-CN" sz="4400" b="1" dirty="0">
                <a:solidFill>
                  <a:srgbClr val="000066"/>
                </a:solidFill>
                <a:latin typeface="微软雅黑" panose="020B0503020204020204" pitchFamily="34" charset="-122"/>
                <a:ea typeface="微软雅黑" panose="020B0503020204020204" pitchFamily="34" charset="-122"/>
                <a:sym typeface="+mn-ea"/>
              </a:rPr>
              <a:t>图像的基本运算概要</a:t>
            </a:r>
            <a:r>
              <a:rPr lang="zh-CN" altLang="en-US" b="1" dirty="0">
                <a:solidFill>
                  <a:srgbClr val="000066"/>
                </a:solidFill>
                <a:latin typeface="微软雅黑" panose="020B0503020204020204" pitchFamily="34" charset="-122"/>
                <a:ea typeface="微软雅黑" panose="020B0503020204020204" pitchFamily="34" charset="-122"/>
              </a:rPr>
              <a:t>	</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3" name="文本框 2"/>
          <p:cNvSpPr txBox="1"/>
          <p:nvPr/>
        </p:nvSpPr>
        <p:spPr>
          <a:xfrm>
            <a:off x="859249" y="114243"/>
            <a:ext cx="3426254" cy="338554"/>
          </a:xfrm>
          <a:prstGeom prst="rect">
            <a:avLst/>
          </a:prstGeom>
          <a:noFill/>
        </p:spPr>
        <p:txBody>
          <a:bodyPr wrap="square" rtlCol="0">
            <a:spAutoFit/>
          </a:bodyPr>
          <a:lstStyle/>
          <a:p>
            <a:r>
              <a:rPr lang="zh-CN" altLang="en-US" sz="1600" b="1" dirty="0" smtClean="0">
                <a:solidFill>
                  <a:srgbClr val="000000"/>
                </a:solidFill>
                <a:latin typeface="微软雅黑" panose="020B0503020204020204" pitchFamily="34" charset="-122"/>
                <a:ea typeface="微软雅黑" panose="020B0503020204020204" pitchFamily="34" charset="-122"/>
              </a:rPr>
              <a:t>开源作业实战</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328323" y="179361"/>
            <a:ext cx="1277471" cy="338554"/>
          </a:xfrm>
          <a:prstGeom prst="rect">
            <a:avLst/>
          </a:prstGeom>
          <a:noFill/>
        </p:spPr>
        <p:txBody>
          <a:bodyPr wrap="square" rtlCol="0">
            <a:spAutoFit/>
          </a:bodyP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rPr>
              <a:t>作业</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51693" y="1318082"/>
            <a:ext cx="6214250" cy="2584450"/>
          </a:xfrm>
          <a:prstGeom prst="rect">
            <a:avLst/>
          </a:prstGeom>
          <a:noFill/>
        </p:spPr>
        <p:txBody>
          <a:bodyPr wrap="square" rtlCol="0">
            <a:spAutoFit/>
          </a:bodyPr>
          <a:lstStyle/>
          <a:p>
            <a:r>
              <a:rPr lang="en-US" altLang="zh-CN" dirty="0" smtClean="0"/>
              <a:t>1. </a:t>
            </a:r>
            <a:r>
              <a:rPr lang="zh-CN" altLang="en-US" dirty="0" smtClean="0"/>
              <a:t>对图像进行线性拉伸、黑白反转等基本灰度变换</a:t>
            </a:r>
            <a:endParaRPr lang="en-US" altLang="zh-CN" dirty="0" smtClean="0"/>
          </a:p>
          <a:p>
            <a:r>
              <a:rPr lang="en-US" altLang="zh-CN" dirty="0" smtClean="0"/>
              <a:t>   </a:t>
            </a:r>
            <a:r>
              <a:rPr lang="zh-CN" altLang="en-US" dirty="0" smtClean="0"/>
              <a:t>（见教材</a:t>
            </a:r>
            <a:r>
              <a:rPr lang="en-US" altLang="zh-CN" dirty="0" smtClean="0"/>
              <a:t>10.2.1</a:t>
            </a:r>
            <a:r>
              <a:rPr lang="zh-CN" altLang="en-US" dirty="0" smtClean="0"/>
              <a:t>）</a:t>
            </a:r>
            <a:endParaRPr lang="en-US" altLang="zh-CN" dirty="0" smtClean="0"/>
          </a:p>
          <a:p>
            <a:endParaRPr lang="en-US" altLang="zh-CN" dirty="0" smtClean="0"/>
          </a:p>
          <a:p>
            <a:r>
              <a:rPr lang="en-US" altLang="zh-CN" dirty="0" smtClean="0"/>
              <a:t>2. </a:t>
            </a:r>
            <a:r>
              <a:rPr lang="zh-CN" altLang="en-US" dirty="0" smtClean="0"/>
              <a:t>对图像进行中值滤波、均值滤波、高斯滤波、双边滤波和引导滤波去除噪声。</a:t>
            </a:r>
            <a:endParaRPr lang="en-US" altLang="zh-CN" dirty="0" smtClean="0"/>
          </a:p>
          <a:p>
            <a:r>
              <a:rPr lang="zh-CN" altLang="en-US" dirty="0" smtClean="0"/>
              <a:t>（见教材</a:t>
            </a:r>
            <a:r>
              <a:rPr lang="en-US" altLang="zh-CN" dirty="0" smtClean="0"/>
              <a:t>10.2.2</a:t>
            </a:r>
            <a:r>
              <a:rPr lang="zh-CN" altLang="en-US" dirty="0" smtClean="0"/>
              <a:t>和</a:t>
            </a:r>
            <a:r>
              <a:rPr lang="en-US" altLang="zh-CN" smtClean="0"/>
              <a:t>10.2.3</a:t>
            </a:r>
            <a:r>
              <a:rPr lang="zh-CN" altLang="en-US" smtClean="0"/>
              <a:t>）</a:t>
            </a:r>
            <a:endParaRPr lang="zh-CN" altLang="en-US" smtClean="0"/>
          </a:p>
          <a:p>
            <a:endParaRPr lang="zh-CN" altLang="en-US" dirty="0"/>
          </a:p>
          <a:p>
            <a:r>
              <a:rPr lang="en-US" altLang="zh-CN" dirty="0"/>
              <a:t>3. </a:t>
            </a:r>
            <a:r>
              <a:rPr lang="zh-CN" altLang="en-US" dirty="0"/>
              <a:t>图像变形：思考如何编制程序实现人物图</a:t>
            </a:r>
            <a:r>
              <a:rPr lang="zh-CN" altLang="en-US" dirty="0"/>
              <a:t>像渐变</a:t>
            </a:r>
            <a:endParaRPr lang="zh-CN" altLang="en-US" dirty="0"/>
          </a:p>
          <a:p>
            <a:endParaRPr lang="zh-CN" altLang="en-US" dirty="0"/>
          </a:p>
        </p:txBody>
      </p:sp>
      <p:pic>
        <p:nvPicPr>
          <p:cNvPr id="6" name="图片 5"/>
          <p:cNvPicPr>
            <a:picLocks noChangeAspect="1"/>
          </p:cNvPicPr>
          <p:nvPr/>
        </p:nvPicPr>
        <p:blipFill>
          <a:blip r:embed="rId1"/>
          <a:stretch>
            <a:fillRect/>
          </a:stretch>
        </p:blipFill>
        <p:spPr>
          <a:xfrm>
            <a:off x="932815" y="3633470"/>
            <a:ext cx="4553585" cy="133223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48F63A3B-78C7-47BE-AE5E-E10140E04643}" type="slidenum">
              <a:rPr lang="en-US" dirty="0"/>
            </a:fld>
            <a:endParaRPr lang="en-US" dirty="0"/>
          </a:p>
        </p:txBody>
      </p:sp>
      <p:sp>
        <p:nvSpPr>
          <p:cNvPr id="3" name="文本框 2"/>
          <p:cNvSpPr txBox="1"/>
          <p:nvPr/>
        </p:nvSpPr>
        <p:spPr>
          <a:xfrm>
            <a:off x="859249" y="114243"/>
            <a:ext cx="3426254" cy="338554"/>
          </a:xfrm>
          <a:prstGeom prst="rect">
            <a:avLst/>
          </a:prstGeom>
          <a:noFill/>
        </p:spPr>
        <p:txBody>
          <a:bodyPr wrap="square" rtlCol="0">
            <a:spAutoFit/>
          </a:bodyPr>
          <a:p>
            <a:r>
              <a:rPr lang="zh-CN" altLang="en-US" sz="1600" b="1" dirty="0" smtClean="0">
                <a:solidFill>
                  <a:srgbClr val="000000"/>
                </a:solidFill>
                <a:latin typeface="微软雅黑" panose="020B0503020204020204" pitchFamily="34" charset="-122"/>
                <a:ea typeface="微软雅黑" panose="020B0503020204020204" pitchFamily="34" charset="-122"/>
              </a:rPr>
              <a:t>开源作业实战</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328323" y="179361"/>
            <a:ext cx="1277471" cy="338554"/>
          </a:xfrm>
          <a:prstGeom prst="rect">
            <a:avLst/>
          </a:prstGeom>
          <a:noFill/>
        </p:spPr>
        <p:txBody>
          <a:bodyPr wrap="square" rtlCol="0">
            <a:spAutoFit/>
          </a:bodyPr>
          <a:p>
            <a:pPr algn="ctr"/>
            <a:r>
              <a:rPr lang="zh-CN" altLang="en-US" sz="1600" b="1" dirty="0" smtClean="0">
                <a:solidFill>
                  <a:schemeClr val="bg1"/>
                </a:solidFill>
                <a:latin typeface="微软雅黑" panose="020B0503020204020204" pitchFamily="34" charset="-122"/>
                <a:ea typeface="微软雅黑" panose="020B0503020204020204" pitchFamily="34" charset="-122"/>
              </a:rPr>
              <a:t>作业</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58445" y="1441450"/>
            <a:ext cx="6436360" cy="3397250"/>
          </a:xfrm>
          <a:prstGeom prst="rect">
            <a:avLst/>
          </a:prstGeom>
        </p:spPr>
      </p:pic>
      <p:sp>
        <p:nvSpPr>
          <p:cNvPr id="6" name="文本框 5"/>
          <p:cNvSpPr txBox="1"/>
          <p:nvPr/>
        </p:nvSpPr>
        <p:spPr>
          <a:xfrm>
            <a:off x="203835" y="755015"/>
            <a:ext cx="5997575" cy="553085"/>
          </a:xfrm>
          <a:prstGeom prst="rect">
            <a:avLst/>
          </a:prstGeom>
          <a:noFill/>
        </p:spPr>
        <p:txBody>
          <a:bodyPr wrap="square" rtlCol="0" anchor="t">
            <a:spAutoFit/>
          </a:bodyPr>
          <a:p>
            <a:r>
              <a:rPr lang="en-US" altLang="zh-CN" dirty="0">
                <a:sym typeface="+mn-ea"/>
              </a:rPr>
              <a:t>3. </a:t>
            </a:r>
            <a:r>
              <a:rPr lang="zh-CN" altLang="en-US" dirty="0">
                <a:sym typeface="+mn-ea"/>
              </a:rPr>
              <a:t>图像风格迁移：思考如何编制程序实现</a:t>
            </a:r>
            <a:r>
              <a:rPr lang="zh-CN" altLang="en-US" dirty="0">
                <a:sym typeface="+mn-ea"/>
              </a:rPr>
              <a:t>风格迁移？</a:t>
            </a:r>
            <a:endParaRPr lang="zh-CN" altLang="en-US" dirty="0">
              <a:sym typeface="+mn-ea"/>
            </a:endParaRPr>
          </a:p>
          <a:p>
            <a:r>
              <a:rPr lang="en-US" altLang="zh-CN" sz="1200" dirty="0">
                <a:sym typeface="+mn-ea"/>
              </a:rPr>
              <a:t>https://blog.csdn.net/zb1165048017/article/details/108981254</a:t>
            </a:r>
            <a:endParaRPr lang="en-US" altLang="zh-CN" sz="1200" dirty="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5696" y="104707"/>
            <a:ext cx="2981754"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4.2</a:t>
            </a:r>
            <a:r>
              <a:rPr lang="zh-CN" altLang="en-US" sz="1600" b="1" dirty="0">
                <a:solidFill>
                  <a:srgbClr val="000000"/>
                </a:solidFill>
                <a:latin typeface="微软雅黑" panose="020B0503020204020204" pitchFamily="34" charset="-122"/>
                <a:ea typeface="微软雅黑" panose="020B0503020204020204" pitchFamily="34" charset="-122"/>
              </a:rPr>
              <a:t> 图像的基本运算概要</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38550" y="608729"/>
            <a:ext cx="6628738" cy="338554"/>
          </a:xfrm>
          <a:prstGeom prst="rect">
            <a:avLst/>
          </a:prstGeom>
        </p:spPr>
        <p:txBody>
          <a:bodyPr wrap="none">
            <a:spAutoFit/>
          </a:bodyPr>
          <a:lstStyle/>
          <a:p>
            <a:pPr marL="285750" indent="-285750">
              <a:buFont typeface="Wingdings" panose="05000000000000000000" pitchFamily="2" charset="2"/>
              <a:buChar char="p"/>
            </a:pPr>
            <a:r>
              <a:rPr lang="zh-CN" altLang="en-US" sz="1600" dirty="0">
                <a:solidFill>
                  <a:srgbClr val="000066"/>
                </a:solidFill>
                <a:latin typeface="微软雅黑" panose="020B0503020204020204" pitchFamily="34" charset="-122"/>
                <a:ea typeface="微软雅黑" panose="020B0503020204020204" pitchFamily="34" charset="-122"/>
              </a:rPr>
              <a:t>在图像处理中，基本的任务是</a:t>
            </a:r>
            <a:r>
              <a:rPr lang="zh-CN" altLang="en-US" sz="1600" b="1" dirty="0">
                <a:solidFill>
                  <a:srgbClr val="000066"/>
                </a:solidFill>
                <a:latin typeface="微软雅黑" panose="020B0503020204020204" pitchFamily="34" charset="-122"/>
                <a:ea typeface="微软雅黑" panose="020B0503020204020204" pitchFamily="34" charset="-122"/>
              </a:rPr>
              <a:t>将输入图像处理为希望达到的目标图像</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7" name="矩形 6"/>
          <p:cNvSpPr/>
          <p:nvPr/>
        </p:nvSpPr>
        <p:spPr>
          <a:xfrm>
            <a:off x="-161925" y="1112751"/>
            <a:ext cx="6759044" cy="1843390"/>
          </a:xfrm>
          <a:prstGeom prst="rect">
            <a:avLst/>
          </a:prstGeom>
        </p:spPr>
        <p:txBody>
          <a:bodyPr wrap="square">
            <a:spAutoFit/>
          </a:bodyPr>
          <a:lstStyle/>
          <a:p>
            <a:pPr marL="732155" marR="5080">
              <a:lnSpc>
                <a:spcPct val="128000"/>
              </a:lnSpc>
              <a:spcBef>
                <a:spcPts val="435"/>
              </a:spcBef>
            </a:pPr>
            <a:r>
              <a:rPr lang="zh-CN" altLang="en-US" sz="1600" b="1" dirty="0">
                <a:solidFill>
                  <a:srgbClr val="000066"/>
                </a:solidFill>
                <a:latin typeface="微软雅黑" panose="020B0503020204020204" pitchFamily="34" charset="-122"/>
                <a:ea typeface="微软雅黑" panose="020B0503020204020204" pitchFamily="34" charset="-122"/>
              </a:rPr>
              <a:t>基本性运算：</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075055" marR="5080" indent="-342900">
              <a:lnSpc>
                <a:spcPct val="128000"/>
              </a:lnSpc>
              <a:spcBef>
                <a:spcPts val="435"/>
              </a:spcBef>
              <a:buFont typeface="+mj-ea"/>
              <a:buAutoNum type="circleNumDbPlain"/>
            </a:pPr>
            <a:r>
              <a:rPr lang="zh-CN" altLang="en-US" sz="1600" b="1" dirty="0">
                <a:solidFill>
                  <a:srgbClr val="000066"/>
                </a:solidFill>
                <a:latin typeface="微软雅黑" panose="020B0503020204020204" pitchFamily="34" charset="-122"/>
                <a:ea typeface="微软雅黑" panose="020B0503020204020204" pitchFamily="34" charset="-122"/>
              </a:rPr>
              <a:t>点运算</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075055" marR="5080" indent="-342900">
              <a:lnSpc>
                <a:spcPct val="128000"/>
              </a:lnSpc>
              <a:spcBef>
                <a:spcPts val="435"/>
              </a:spcBef>
              <a:buFont typeface="+mj-ea"/>
              <a:buAutoNum type="circleNumDbPlain"/>
            </a:pPr>
            <a:r>
              <a:rPr lang="zh-CN" altLang="en-US" sz="1600" b="1" dirty="0">
                <a:solidFill>
                  <a:srgbClr val="000066"/>
                </a:solidFill>
                <a:latin typeface="微软雅黑" panose="020B0503020204020204" pitchFamily="34" charset="-122"/>
                <a:ea typeface="微软雅黑" panose="020B0503020204020204" pitchFamily="34" charset="-122"/>
              </a:rPr>
              <a:t>代数与逻辑运算</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075055" marR="5080" indent="-342900">
              <a:lnSpc>
                <a:spcPct val="128000"/>
              </a:lnSpc>
              <a:spcBef>
                <a:spcPts val="435"/>
              </a:spcBef>
              <a:buFont typeface="+mj-ea"/>
              <a:buAutoNum type="circleNumDbPlain"/>
            </a:pPr>
            <a:r>
              <a:rPr lang="zh-CN" altLang="en-US" sz="1600" b="1" dirty="0">
                <a:solidFill>
                  <a:srgbClr val="000066"/>
                </a:solidFill>
                <a:latin typeface="微软雅黑" panose="020B0503020204020204" pitchFamily="34" charset="-122"/>
                <a:ea typeface="微软雅黑" panose="020B0503020204020204" pitchFamily="34" charset="-122"/>
              </a:rPr>
              <a:t>几何运算</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075055" marR="5080" indent="-342900">
              <a:lnSpc>
                <a:spcPct val="128000"/>
              </a:lnSpc>
              <a:spcBef>
                <a:spcPts val="435"/>
              </a:spcBef>
              <a:buFont typeface="+mj-ea"/>
              <a:buAutoNum type="circleNumDbPlain"/>
            </a:pPr>
            <a:r>
              <a:rPr lang="zh-CN" altLang="en-US" sz="1600" b="1" dirty="0">
                <a:solidFill>
                  <a:srgbClr val="000066"/>
                </a:solidFill>
                <a:latin typeface="微软雅黑" panose="020B0503020204020204" pitchFamily="34" charset="-122"/>
                <a:ea typeface="微软雅黑" panose="020B0503020204020204" pitchFamily="34" charset="-122"/>
              </a:rPr>
              <a:t>空间领域运算</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461697" y="175128"/>
            <a:ext cx="1163472"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基本运算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14404</Words>
  <Application>WPS 演示</Application>
  <PresentationFormat>自定义</PresentationFormat>
  <Paragraphs>1281</Paragraphs>
  <Slides>81</Slides>
  <Notes>77</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81</vt:i4>
      </vt:variant>
    </vt:vector>
  </HeadingPairs>
  <TitlesOfParts>
    <vt:vector size="96" baseType="lpstr">
      <vt:lpstr>Arial</vt:lpstr>
      <vt:lpstr>宋体</vt:lpstr>
      <vt:lpstr>Wingdings</vt:lpstr>
      <vt:lpstr>微软雅黑</vt:lpstr>
      <vt:lpstr>Raleway Black</vt:lpstr>
      <vt:lpstr>Verdana</vt:lpstr>
      <vt:lpstr>Times New Roman</vt:lpstr>
      <vt:lpstr>华文细黑</vt:lpstr>
      <vt:lpstr>黑体</vt:lpstr>
      <vt:lpstr>Calibri</vt:lpstr>
      <vt:lpstr>Arial Unicode MS</vt:lpstr>
      <vt:lpstr>Calibri Light</vt:lpstr>
      <vt:lpstr>Cambria Math</vt:lpstr>
      <vt:lpstr>Office 主题</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中科遥感</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中科遥感</dc:creator>
  <cp:lastModifiedBy>肖亮-南理工</cp:lastModifiedBy>
  <cp:revision>4072</cp:revision>
  <cp:lastPrinted>2022-11-14T03:00:00Z</cp:lastPrinted>
  <dcterms:created xsi:type="dcterms:W3CDTF">2021-03-21T02:20:00Z</dcterms:created>
  <dcterms:modified xsi:type="dcterms:W3CDTF">2025-08-20T02:25:18Z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2052-12.1.0.21915</vt:lpwstr>
  </property>
  <property fmtid="{D5CDD505-2E9C-101B-9397-08002B2CF9AE}" pid="3" name="ICV">
    <vt:lpwstr>0F15E97746AD4BEDB12ACFC691A50B09_13</vt:lpwstr>
  </property>
</Properties>
</file>